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marathon.wisc.edu/"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w-madison-datascience.github.io/ML-X-Nexus/" TargetMode="External"/><Relationship Id="rId3" Type="http://schemas.openxmlformats.org/officeDocument/2006/relationships/hyperlink" Target="https://uw-madison-datascience.github.io/ML-X-Nexus/Application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endemann@wisc.edu"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f9bb58db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Welcome to our 3rd annual Machine Learning Marathon!</a:t>
            </a:r>
            <a:br>
              <a:rPr lang="en"/>
            </a:br>
            <a:endParaRPr/>
          </a:p>
          <a:p>
            <a:pPr indent="-298450" lvl="0" marL="457200" rtl="0" algn="l">
              <a:lnSpc>
                <a:spcPct val="100000"/>
              </a:lnSpc>
              <a:spcBef>
                <a:spcPts val="0"/>
              </a:spcBef>
              <a:spcAft>
                <a:spcPts val="0"/>
              </a:spcAft>
              <a:buSzPts val="1100"/>
              <a:buChar char="-"/>
            </a:pPr>
            <a:r>
              <a:rPr lang="en"/>
              <a:t>Chris Endemann </a:t>
            </a:r>
            <a:endParaRPr/>
          </a:p>
          <a:p>
            <a:pPr indent="-298450" lvl="1" marL="914400" rtl="0" algn="l">
              <a:lnSpc>
                <a:spcPct val="100000"/>
              </a:lnSpc>
              <a:spcBef>
                <a:spcPts val="0"/>
              </a:spcBef>
              <a:spcAft>
                <a:spcPts val="0"/>
              </a:spcAft>
              <a:buSzPts val="1100"/>
              <a:buChar char="-"/>
            </a:pPr>
            <a:r>
              <a:rPr lang="en"/>
              <a:t>As of 2 months ago, I work as a Research Cloud Consultant at DoIT’s RCI office, where I help </a:t>
            </a:r>
            <a:r>
              <a:rPr lang="en"/>
              <a:t>researchers</a:t>
            </a:r>
            <a:r>
              <a:rPr lang="en"/>
              <a:t> at UW leverage cloud tools, especially for ML/AI workflows</a:t>
            </a:r>
            <a:endParaRPr/>
          </a:p>
          <a:p>
            <a:pPr indent="-298450" lvl="1" marL="914400" rtl="0" algn="l">
              <a:lnSpc>
                <a:spcPct val="100000"/>
              </a:lnSpc>
              <a:spcBef>
                <a:spcPts val="0"/>
              </a:spcBef>
              <a:spcAft>
                <a:spcPts val="0"/>
              </a:spcAft>
              <a:buSzPts val="1100"/>
              <a:buChar char="-"/>
            </a:pPr>
            <a:r>
              <a:rPr lang="en"/>
              <a:t>Formerly a data science facilitator with the Data Science Hub, </a:t>
            </a:r>
            <a:r>
              <a:rPr lang="en"/>
              <a:t>where </a:t>
            </a:r>
            <a:r>
              <a:rPr lang="en">
                <a:solidFill>
                  <a:schemeClr val="dk1"/>
                </a:solidFill>
              </a:rPr>
              <a:t>and developed and taught AI focused workshops for researchers on campus, and</a:t>
            </a:r>
            <a:r>
              <a:rPr lang="en"/>
              <a:t> launched the ML+X community back in 2021; </a:t>
            </a:r>
            <a:endParaRPr/>
          </a:p>
          <a:p>
            <a:pPr indent="-298450" lvl="1" marL="914400" rtl="0" algn="l">
              <a:lnSpc>
                <a:spcPct val="100000"/>
              </a:lnSpc>
              <a:spcBef>
                <a:spcPts val="0"/>
              </a:spcBef>
              <a:spcAft>
                <a:spcPts val="0"/>
              </a:spcAft>
              <a:buSzPts val="1100"/>
              <a:buChar char="-"/>
            </a:pPr>
            <a:r>
              <a:rPr lang="en"/>
              <a:t>ML+X is an applied machine learning and &amp; AI community, and brings together researchers, students, and industry members from across diverse fields. As of today, we have over 1000 subscribers.</a:t>
            </a:r>
            <a:endParaRPr/>
          </a:p>
          <a:p>
            <a:pPr indent="-298450" lvl="2" marL="1371600" rtl="0" algn="l">
              <a:lnSpc>
                <a:spcPct val="100000"/>
              </a:lnSpc>
              <a:spcBef>
                <a:spcPts val="0"/>
              </a:spcBef>
              <a:spcAft>
                <a:spcPts val="0"/>
              </a:spcAft>
              <a:buSzPts val="1100"/>
              <a:buChar char="-"/>
            </a:pPr>
            <a:r>
              <a:rPr lang="en"/>
              <a:t>we host talks, workshops, socials, and, of course, the annual ML marathon: </a:t>
            </a:r>
            <a:r>
              <a:rPr lang="en" u="sng">
                <a:solidFill>
                  <a:schemeClr val="hlink"/>
                </a:solidFill>
                <a:hlinkClick r:id="rId2"/>
              </a:rPr>
              <a:t>https://ml-marathon.wisc.edu/</a:t>
            </a:r>
            <a:r>
              <a:rPr lang="en"/>
              <a:t> </a:t>
            </a:r>
            <a:endParaRPr/>
          </a:p>
        </p:txBody>
      </p:sp>
      <p:sp>
        <p:nvSpPr>
          <p:cNvPr id="60" name="Google Shape;60;g24f9bb58db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7e0a51474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7e0a51474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7e0a51474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7e0a51474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Small sample of questions(with answers) are available to help teams calibrate the RAG systems.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some are simple quote lookups</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e0a51474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7e0a51474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Small sample of questions(with answers) are available to help teams calibrate the RAG systems.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some are simple quote lookups</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e0a51474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7e0a51474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questions your system to accurately parse PDF tables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7e0a51474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7e0a51474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Font typeface="Montserrat"/>
              <a:buChar char="●"/>
            </a:pPr>
            <a:r>
              <a:rPr lang="en" sz="1400">
                <a:solidFill>
                  <a:srgbClr val="333333"/>
                </a:solidFill>
                <a:highlight>
                  <a:schemeClr val="lt1"/>
                </a:highlight>
                <a:latin typeface="Montserrat"/>
                <a:ea typeface="Montserrat"/>
                <a:cs typeface="Montserrat"/>
                <a:sym typeface="Montserrat"/>
              </a:rPr>
              <a:t>A small portion of questions involve </a:t>
            </a:r>
            <a:r>
              <a:rPr b="1" lang="en" sz="1400">
                <a:solidFill>
                  <a:srgbClr val="333333"/>
                </a:solidFill>
                <a:highlight>
                  <a:schemeClr val="lt1"/>
                </a:highlight>
                <a:latin typeface="Montserrat"/>
                <a:ea typeface="Montserrat"/>
                <a:cs typeface="Montserrat"/>
                <a:sym typeface="Montserrat"/>
              </a:rPr>
              <a:t>visual reasoning</a:t>
            </a:r>
            <a:r>
              <a:rPr lang="en" sz="1400">
                <a:solidFill>
                  <a:srgbClr val="333333"/>
                </a:solidFill>
                <a:highlight>
                  <a:schemeClr val="lt1"/>
                </a:highlight>
                <a:latin typeface="Montserrat"/>
                <a:ea typeface="Montserrat"/>
                <a:cs typeface="Montserrat"/>
                <a:sym typeface="Montserrat"/>
              </a:rPr>
              <a:t> — for example, interpreting a graph to extract values. </a:t>
            </a:r>
            <a:br>
              <a:rPr lang="en" sz="1400">
                <a:solidFill>
                  <a:srgbClr val="333333"/>
                </a:solidFill>
                <a:highlight>
                  <a:schemeClr val="lt1"/>
                </a:highlight>
                <a:latin typeface="Montserrat"/>
                <a:ea typeface="Montserrat"/>
                <a:cs typeface="Montserrat"/>
                <a:sym typeface="Montserrat"/>
              </a:rPr>
            </a:br>
            <a:endParaRPr sz="1400">
              <a:solidFill>
                <a:srgbClr val="333333"/>
              </a:solidFill>
              <a:highlight>
                <a:schemeClr val="lt1"/>
              </a:highlight>
              <a:latin typeface="Montserrat"/>
              <a:ea typeface="Montserrat"/>
              <a:cs typeface="Montserrat"/>
              <a:sym typeface="Montserrat"/>
            </a:endParaRPr>
          </a:p>
          <a:p>
            <a:pPr indent="-317500" lvl="0" marL="457200" rtl="0" algn="l">
              <a:spcBef>
                <a:spcPts val="0"/>
              </a:spcBef>
              <a:spcAft>
                <a:spcPts val="0"/>
              </a:spcAft>
              <a:buClr>
                <a:srgbClr val="595959"/>
              </a:buClr>
              <a:buSzPts val="1400"/>
              <a:buFont typeface="Montserrat"/>
              <a:buChar char="●"/>
            </a:pPr>
            <a:r>
              <a:rPr lang="en" sz="1400">
                <a:solidFill>
                  <a:srgbClr val="333333"/>
                </a:solidFill>
                <a:highlight>
                  <a:schemeClr val="lt1"/>
                </a:highlight>
                <a:latin typeface="Montserrat"/>
                <a:ea typeface="Montserrat"/>
                <a:cs typeface="Montserrat"/>
                <a:sym typeface="Montserrat"/>
              </a:rPr>
              <a:t>PDF parsers or Optical Carachter Recognition (OCR) techniques may be needed to accurately read data from graphs</a:t>
            </a:r>
            <a:endParaRPr sz="1400">
              <a:solidFill>
                <a:srgbClr val="333333"/>
              </a:solidFill>
              <a:highlight>
                <a:schemeClr val="lt1"/>
              </a:highlight>
              <a:latin typeface="Montserrat"/>
              <a:ea typeface="Montserrat"/>
              <a:cs typeface="Montserrat"/>
              <a:sym typeface="Montserrat"/>
            </a:endParaRPr>
          </a:p>
          <a:p>
            <a:pPr indent="-317500" lvl="0" marL="457200" rtl="0" algn="l">
              <a:spcBef>
                <a:spcPts val="0"/>
              </a:spcBef>
              <a:spcAft>
                <a:spcPts val="0"/>
              </a:spcAft>
              <a:buClr>
                <a:srgbClr val="333333"/>
              </a:buClr>
              <a:buSzPts val="1400"/>
              <a:buFont typeface="Montserrat"/>
              <a:buChar char="●"/>
            </a:pPr>
            <a:r>
              <a:rPr b="1" i="1" lang="en" sz="1400">
                <a:solidFill>
                  <a:srgbClr val="333333"/>
                </a:solidFill>
                <a:highlight>
                  <a:schemeClr val="lt1"/>
                </a:highlight>
                <a:latin typeface="Montserrat"/>
                <a:ea typeface="Montserrat"/>
                <a:cs typeface="Montserrat"/>
                <a:sym typeface="Montserrat"/>
              </a:rPr>
              <a:t>(note that evidence-based retrieval has its flaws - have to trust sources)</a:t>
            </a:r>
            <a:endParaRPr b="1" i="1" sz="1400">
              <a:solidFill>
                <a:srgbClr val="333333"/>
              </a:solidFill>
              <a:highlight>
                <a:schemeClr val="lt1"/>
              </a:highlight>
              <a:latin typeface="Montserrat"/>
              <a:ea typeface="Montserrat"/>
              <a:cs typeface="Montserrat"/>
              <a:sym typeface="Montserrat"/>
            </a:endParaRPr>
          </a:p>
          <a:p>
            <a:pPr indent="0" lvl="0" marL="0" rtl="0" algn="l">
              <a:spcBef>
                <a:spcPts val="1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7e0a51474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7e0a51474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bea478bb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bea478bb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da92f742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7da92f742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7bea478bb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7bea478bb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Open ended! Not hosted on Kaggle. See project page for some datasets you can explore to help with this task.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7d46b296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7d46b296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ended! Not hosted on Kaggle. See project page for some datasets you can explore to help with this task.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94aa0c05a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894aa0c05a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It takes a village to put together our annual MLM</a:t>
            </a:r>
            <a:endParaRPr/>
          </a:p>
          <a:p>
            <a:pPr indent="-298450" lvl="0" marL="457200" rtl="0" algn="l">
              <a:lnSpc>
                <a:spcPct val="100000"/>
              </a:lnSpc>
              <a:spcBef>
                <a:spcPts val="0"/>
              </a:spcBef>
              <a:spcAft>
                <a:spcPts val="0"/>
              </a:spcAft>
              <a:buSzPts val="1100"/>
              <a:buChar char="●"/>
            </a:pPr>
            <a:r>
              <a:rPr lang="en"/>
              <a:t>thanks project organizers, presenters, advisors, and </a:t>
            </a:r>
            <a:r>
              <a:rPr lang="en"/>
              <a:t>everyone else who contributed!</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da92f74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da92f74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da92f742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7da92f742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7e0a51474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7e0a51474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Contrastive learning is useful in a couple of different contexts; (multimodal learning or learning embeddings without fine-grained labels; also has been shown to improve clustering results)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7e0a51474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7e0a51474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50">
                <a:solidFill>
                  <a:srgbClr val="333333"/>
                </a:solidFill>
                <a:highlight>
                  <a:schemeClr val="lt1"/>
                </a:highlight>
                <a:latin typeface="Georgia"/>
                <a:ea typeface="Georgia"/>
                <a:cs typeface="Georgia"/>
                <a:sym typeface="Georgia"/>
              </a:rPr>
              <a:t>Real scRNA-seq data analysis. A method comparison has been performed across all 15 real datasets in terms of ARI—Adjusted Rand Index (a), NMI—Normalized Mutual Information (b), Silhouette (c), Calinski (d) scores, the execution time (e) and the error of the predicted number of clusters (f). The execution time and the Calinski scores have been depicted in log scale. The error as the relative difference between the predicted and the true number of clusters [(pred − true)/true)] is illustrated in f. The methods annotated with (*) indicate those where the clustering was performed without inputting the number of clusters. All methods in this category tend to overestimate the number of clusters in the data and do more so in the imbalanced setting. For each dataset and method, three runs have been performed</a:t>
            </a:r>
            <a:endParaRPr sz="7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1800"/>
              </a:spcBef>
              <a:spcAft>
                <a:spcPts val="0"/>
              </a:spcAft>
              <a:buClr>
                <a:srgbClr val="333333"/>
              </a:buClr>
              <a:buSzPts val="1050"/>
              <a:buFont typeface="Georgia"/>
              <a:buChar char="●"/>
            </a:pPr>
            <a:r>
              <a:rPr b="1" lang="en" sz="1050">
                <a:solidFill>
                  <a:srgbClr val="333333"/>
                </a:solidFill>
                <a:highlight>
                  <a:schemeClr val="lt1"/>
                </a:highlight>
                <a:latin typeface="Georgia"/>
                <a:ea typeface="Georgia"/>
                <a:cs typeface="Georgia"/>
                <a:sym typeface="Georgia"/>
              </a:rPr>
              <a:t>Adusted Rand Index (ARI) </a:t>
            </a:r>
            <a:r>
              <a:rPr lang="en" sz="1050">
                <a:solidFill>
                  <a:srgbClr val="333333"/>
                </a:solidFill>
                <a:highlight>
                  <a:schemeClr val="lt1"/>
                </a:highlight>
                <a:latin typeface="Georgia"/>
                <a:ea typeface="Georgia"/>
                <a:cs typeface="Georgia"/>
                <a:sym typeface="Georgia"/>
              </a:rPr>
              <a:t>ARI measures the similarity between two clusterings by focusing on pairs of points. It checks how consistently pairs of samples are assigned to the same or different clusters in both the predicted and true clusterings.</a:t>
            </a:r>
            <a:br>
              <a:rPr lang="en" sz="1050">
                <a:solidFill>
                  <a:srgbClr val="333333"/>
                </a:solidFill>
                <a:highlight>
                  <a:schemeClr val="lt1"/>
                </a:highlight>
                <a:latin typeface="Georgia"/>
                <a:ea typeface="Georgia"/>
                <a:cs typeface="Georgia"/>
                <a:sym typeface="Georgia"/>
              </a:rPr>
            </a:br>
            <a:r>
              <a:rPr lang="en" sz="1050">
                <a:solidFill>
                  <a:srgbClr val="333333"/>
                </a:solidFill>
                <a:highlight>
                  <a:schemeClr val="lt1"/>
                </a:highlight>
                <a:latin typeface="Georgia"/>
                <a:ea typeface="Georgia"/>
                <a:cs typeface="Georgia"/>
                <a:sym typeface="Georgia"/>
              </a:rPr>
              <a:t> </a:t>
            </a:r>
            <a:endParaRPr sz="10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0"/>
              </a:spcBef>
              <a:spcAft>
                <a:spcPts val="0"/>
              </a:spcAft>
              <a:buClr>
                <a:srgbClr val="333333"/>
              </a:buClr>
              <a:buSzPts val="1050"/>
              <a:buFont typeface="Georgia"/>
              <a:buChar char="●"/>
            </a:pPr>
            <a:r>
              <a:rPr b="1" lang="en" sz="1050">
                <a:solidFill>
                  <a:srgbClr val="333333"/>
                </a:solidFill>
                <a:highlight>
                  <a:schemeClr val="lt1"/>
                </a:highlight>
                <a:latin typeface="Georgia"/>
                <a:ea typeface="Georgia"/>
                <a:cs typeface="Georgia"/>
                <a:sym typeface="Georgia"/>
              </a:rPr>
              <a:t>Normalized Mutual Information (NMI)</a:t>
            </a:r>
            <a:r>
              <a:rPr lang="en" sz="1050">
                <a:solidFill>
                  <a:srgbClr val="333333"/>
                </a:solidFill>
                <a:highlight>
                  <a:schemeClr val="lt1"/>
                </a:highlight>
                <a:latin typeface="Georgia"/>
                <a:ea typeface="Georgia"/>
                <a:cs typeface="Georgia"/>
                <a:sym typeface="Georgia"/>
              </a:rPr>
              <a:t> measures the amount of information shared between the predicted and true clusterings. computes the mutual information (MI) between the true and predicted labels, then normalizes it (usually using the average entropy of the true and predicted labels) to ensure values are in a consistent range.</a:t>
            </a:r>
            <a:endParaRPr sz="1050">
              <a:solidFill>
                <a:srgbClr val="333333"/>
              </a:solidFill>
              <a:highlight>
                <a:schemeClr val="lt1"/>
              </a:highlight>
              <a:latin typeface="Georgia"/>
              <a:ea typeface="Georgia"/>
              <a:cs typeface="Georgia"/>
              <a:sym typeface="Georgia"/>
            </a:endParaRPr>
          </a:p>
          <a:p>
            <a:pPr indent="-295275" lvl="1" marL="914400" rtl="0" algn="l">
              <a:lnSpc>
                <a:spcPct val="115000"/>
              </a:lnSpc>
              <a:spcBef>
                <a:spcPts val="0"/>
              </a:spcBef>
              <a:spcAft>
                <a:spcPts val="0"/>
              </a:spcAft>
              <a:buClr>
                <a:srgbClr val="333333"/>
              </a:buClr>
              <a:buSzPts val="1050"/>
              <a:buFont typeface="Georgia"/>
              <a:buChar char="○"/>
            </a:pPr>
            <a:r>
              <a:rPr lang="en" sz="1050">
                <a:solidFill>
                  <a:srgbClr val="333333"/>
                </a:solidFill>
                <a:highlight>
                  <a:schemeClr val="lt1"/>
                </a:highlight>
                <a:latin typeface="Georgia"/>
                <a:ea typeface="Georgia"/>
                <a:cs typeface="Georgia"/>
                <a:sym typeface="Georgia"/>
              </a:rPr>
              <a:t>NMI can be more reliable when working with imbalance data .</a:t>
            </a:r>
            <a:br>
              <a:rPr lang="en" sz="1050">
                <a:solidFill>
                  <a:srgbClr val="333333"/>
                </a:solidFill>
                <a:highlight>
                  <a:schemeClr val="lt1"/>
                </a:highlight>
                <a:latin typeface="Georgia"/>
                <a:ea typeface="Georgia"/>
                <a:cs typeface="Georgia"/>
                <a:sym typeface="Georgia"/>
              </a:rPr>
            </a:br>
            <a:endParaRPr sz="7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0"/>
              </a:spcBef>
              <a:spcAft>
                <a:spcPts val="0"/>
              </a:spcAft>
              <a:buClr>
                <a:srgbClr val="333333"/>
              </a:buClr>
              <a:buSzPts val="1050"/>
              <a:buFont typeface="Georgia"/>
              <a:buChar char="●"/>
            </a:pPr>
            <a:r>
              <a:rPr b="1" lang="en" sz="1050">
                <a:solidFill>
                  <a:srgbClr val="333333"/>
                </a:solidFill>
                <a:highlight>
                  <a:schemeClr val="lt1"/>
                </a:highlight>
                <a:latin typeface="Georgia"/>
                <a:ea typeface="Georgia"/>
                <a:cs typeface="Georgia"/>
                <a:sym typeface="Georgia"/>
              </a:rPr>
              <a:t>scDeepCluster</a:t>
            </a:r>
            <a:r>
              <a:rPr lang="en" sz="1050">
                <a:solidFill>
                  <a:srgbClr val="333333"/>
                </a:solidFill>
                <a:highlight>
                  <a:schemeClr val="lt1"/>
                </a:highlight>
                <a:latin typeface="Georgia"/>
                <a:ea typeface="Georgia"/>
                <a:cs typeface="Georgia"/>
                <a:sym typeface="Georgia"/>
              </a:rPr>
              <a:t>: This method enriches a deep count autoencoder model with a clustering layer. Although it achieves high Silhouette scores in some cases, this does not always align with ground truth. scDeepCluster appears to have a high Silhouette score on average across dataset</a:t>
            </a:r>
            <a:endParaRPr sz="10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0"/>
              </a:spcBef>
              <a:spcAft>
                <a:spcPts val="0"/>
              </a:spcAft>
              <a:buClr>
                <a:srgbClr val="333333"/>
              </a:buClr>
              <a:buSzPts val="1050"/>
              <a:buFont typeface="Georgia"/>
              <a:buChar char="●"/>
            </a:pPr>
            <a:r>
              <a:rPr b="1" lang="en" sz="1050">
                <a:solidFill>
                  <a:srgbClr val="333333"/>
                </a:solidFill>
                <a:highlight>
                  <a:schemeClr val="lt1"/>
                </a:highlight>
                <a:latin typeface="Georgia"/>
                <a:ea typeface="Georgia"/>
                <a:cs typeface="Georgia"/>
                <a:sym typeface="Georgia"/>
              </a:rPr>
              <a:t>scziDesk</a:t>
            </a:r>
            <a:r>
              <a:rPr lang="en" sz="1050">
                <a:solidFill>
                  <a:srgbClr val="333333"/>
                </a:solidFill>
                <a:highlight>
                  <a:schemeClr val="lt1"/>
                </a:highlight>
                <a:latin typeface="Georgia"/>
                <a:ea typeface="Georgia"/>
                <a:cs typeface="Georgia"/>
                <a:sym typeface="Georgia"/>
              </a:rPr>
              <a:t>: Another autoencoder method</a:t>
            </a:r>
            <a:endParaRPr sz="1050">
              <a:solidFill>
                <a:srgbClr val="333333"/>
              </a:solidFill>
              <a:highlight>
                <a:schemeClr val="lt1"/>
              </a:highlight>
              <a:latin typeface="Georgia"/>
              <a:ea typeface="Georgia"/>
              <a:cs typeface="Georgia"/>
              <a:sym typeface="Georgia"/>
            </a:endParaRPr>
          </a:p>
          <a:p>
            <a:pPr indent="0" lvl="0" marL="0" rtl="0" algn="l">
              <a:lnSpc>
                <a:spcPct val="115000"/>
              </a:lnSpc>
              <a:spcBef>
                <a:spcPts val="1800"/>
              </a:spcBef>
              <a:spcAft>
                <a:spcPts val="0"/>
              </a:spcAft>
              <a:buNone/>
            </a:pPr>
            <a:r>
              <a:rPr lang="en" sz="1050">
                <a:solidFill>
                  <a:srgbClr val="333333"/>
                </a:solidFill>
                <a:highlight>
                  <a:schemeClr val="lt1"/>
                </a:highlight>
                <a:latin typeface="Georgia"/>
                <a:ea typeface="Georgia"/>
                <a:cs typeface="Georgia"/>
                <a:sym typeface="Georgia"/>
              </a:rPr>
              <a:t>• Methods that infer number of clusters automatically (frequently overestimate!): Leiden  (LD), Scanpy, desc, scedar, raceid, scVI</a:t>
            </a:r>
            <a:endParaRPr sz="10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1800"/>
              </a:spcBef>
              <a:spcAft>
                <a:spcPts val="0"/>
              </a:spcAft>
              <a:buClr>
                <a:srgbClr val="333333"/>
              </a:buClr>
              <a:buSzPts val="1050"/>
              <a:buFont typeface="Georgia"/>
              <a:buChar char="●"/>
            </a:pPr>
            <a:r>
              <a:rPr b="1" lang="en" sz="1050">
                <a:solidFill>
                  <a:srgbClr val="333333"/>
                </a:solidFill>
                <a:highlight>
                  <a:schemeClr val="lt1"/>
                </a:highlight>
                <a:latin typeface="Georgia"/>
                <a:ea typeface="Georgia"/>
                <a:cs typeface="Georgia"/>
                <a:sym typeface="Georgia"/>
              </a:rPr>
              <a:t>Leiden community detection</a:t>
            </a:r>
            <a:r>
              <a:rPr lang="en" sz="1050">
                <a:solidFill>
                  <a:srgbClr val="333333"/>
                </a:solidFill>
                <a:highlight>
                  <a:schemeClr val="lt1"/>
                </a:highlight>
                <a:latin typeface="Georgia"/>
                <a:ea typeface="Georgia"/>
                <a:cs typeface="Georgia"/>
                <a:sym typeface="Georgia"/>
              </a:rPr>
              <a:t>: This algorithm does not require a pre-defined number of clusters. Instead, it infers the number of clusters dynamically based on data density and connectivity criteria. It performs community detection by optimizing modularity on the cell's neighborhood graph. </a:t>
            </a:r>
            <a:endParaRPr sz="10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0"/>
              </a:spcBef>
              <a:spcAft>
                <a:spcPts val="0"/>
              </a:spcAft>
              <a:buClr>
                <a:srgbClr val="333333"/>
              </a:buClr>
              <a:buSzPts val="1050"/>
              <a:buFont typeface="Georgia"/>
              <a:buChar char="●"/>
            </a:pPr>
            <a:r>
              <a:rPr lang="en" sz="1050">
                <a:solidFill>
                  <a:srgbClr val="333333"/>
                </a:solidFill>
                <a:highlight>
                  <a:schemeClr val="lt1"/>
                </a:highlight>
                <a:latin typeface="Georgia"/>
                <a:ea typeface="Georgia"/>
                <a:cs typeface="Georgia"/>
                <a:sym typeface="Georgia"/>
              </a:rPr>
              <a:t>Seurat (using the Scanpy implementation): This method performs cell-community detection using the Louvain algorithm, which infers the number of clusters automatically. </a:t>
            </a:r>
            <a:endParaRPr sz="1050">
              <a:solidFill>
                <a:srgbClr val="333333"/>
              </a:solidFill>
              <a:highlight>
                <a:schemeClr val="lt1"/>
              </a:highlight>
              <a:latin typeface="Georgia"/>
              <a:ea typeface="Georgia"/>
              <a:cs typeface="Georgia"/>
              <a:sym typeface="Georgia"/>
            </a:endParaRPr>
          </a:p>
          <a:p>
            <a:pPr indent="-295275" lvl="0" marL="457200" rtl="0" algn="l">
              <a:lnSpc>
                <a:spcPct val="115000"/>
              </a:lnSpc>
              <a:spcBef>
                <a:spcPts val="0"/>
              </a:spcBef>
              <a:spcAft>
                <a:spcPts val="0"/>
              </a:spcAft>
              <a:buClr>
                <a:srgbClr val="333333"/>
              </a:buClr>
              <a:buSzPts val="1050"/>
              <a:buFont typeface="Georgia"/>
              <a:buChar char="●"/>
            </a:pPr>
            <a:r>
              <a:rPr lang="en" sz="1050">
                <a:solidFill>
                  <a:srgbClr val="333333"/>
                </a:solidFill>
                <a:highlight>
                  <a:schemeClr val="lt1"/>
                </a:highlight>
                <a:latin typeface="Georgia"/>
                <a:ea typeface="Georgia"/>
                <a:cs typeface="Georgia"/>
                <a:sym typeface="Georgia"/>
              </a:rPr>
              <a:t>desc, scedar, raceid, and scVI: These methods also perform clustering without needing the number of clusters as an input.</a:t>
            </a:r>
            <a:endParaRPr sz="1050">
              <a:solidFill>
                <a:srgbClr val="333333"/>
              </a:solidFill>
              <a:highlight>
                <a:schemeClr val="lt1"/>
              </a:highlight>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t/>
            </a:r>
            <a:endParaRPr sz="1050">
              <a:solidFill>
                <a:srgbClr val="333333"/>
              </a:solidFill>
              <a:highlight>
                <a:schemeClr val="lt1"/>
              </a:highlight>
              <a:latin typeface="Georgia"/>
              <a:ea typeface="Georgia"/>
              <a:cs typeface="Georgia"/>
              <a:sym typeface="Georgia"/>
            </a:endParaRPr>
          </a:p>
          <a:p>
            <a:pPr indent="0" lvl="0" marL="0" rtl="0" algn="l">
              <a:spcBef>
                <a:spcPts val="1800"/>
              </a:spcBef>
              <a:spcAft>
                <a:spcPts val="0"/>
              </a:spcAft>
              <a:buClr>
                <a:schemeClr val="dk1"/>
              </a:buClr>
              <a:buSzPts val="1100"/>
              <a:buFont typeface="Arial"/>
              <a:buNone/>
            </a:pPr>
            <a:r>
              <a:rPr b="1" i="1" lang="en" sz="1300">
                <a:solidFill>
                  <a:schemeClr val="dk1"/>
                </a:solidFill>
              </a:rPr>
              <a:t>Note: Silhouette isn’t always so reliable…</a:t>
            </a:r>
            <a:endParaRPr b="1" i="1" sz="1300">
              <a:solidFill>
                <a:schemeClr val="dk1"/>
              </a:solidFill>
            </a:endParaRPr>
          </a:p>
          <a:p>
            <a:pPr indent="0" lvl="0" marL="0" rtl="0" algn="l">
              <a:spcBef>
                <a:spcPts val="0"/>
              </a:spcBef>
              <a:spcAft>
                <a:spcPts val="0"/>
              </a:spcAft>
              <a:buNone/>
            </a:pPr>
            <a:r>
              <a:t/>
            </a:r>
            <a:endParaRPr sz="105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7e0a51474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7e0a51474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e0a5147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e0a51474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Note: Click challenge name to visit URL for challenge)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lang="en"/>
              <a:t>Decode brain activity into words</a:t>
            </a:r>
            <a:br>
              <a:rPr lang="en"/>
            </a:br>
            <a:endParaRPr/>
          </a:p>
          <a:p>
            <a:pPr indent="0" lvl="0" marL="0" rtl="0" algn="l">
              <a:spcBef>
                <a:spcPts val="0"/>
              </a:spcBef>
              <a:spcAft>
                <a:spcPts val="0"/>
              </a:spcAft>
              <a:buClr>
                <a:schemeClr val="dk1"/>
              </a:buClr>
              <a:buSzPts val="1100"/>
              <a:buFont typeface="Arial"/>
              <a:buNone/>
            </a:pPr>
            <a:r>
              <a:rPr lang="en"/>
              <a:t>Dataset: ~11k sentences with paired neural recordings from single participant + intended text (train/val)</a:t>
            </a:r>
            <a:br>
              <a:rPr lang="en"/>
            </a:br>
            <a:endParaRPr/>
          </a:p>
          <a:p>
            <a:pPr indent="0" lvl="0" marL="0" rtl="0" algn="l">
              <a:spcBef>
                <a:spcPts val="0"/>
              </a:spcBef>
              <a:spcAft>
                <a:spcPts val="0"/>
              </a:spcAft>
              <a:buClr>
                <a:schemeClr val="dk1"/>
              </a:buClr>
              <a:buSzPts val="1100"/>
              <a:buFont typeface="Arial"/>
              <a:buNone/>
            </a:pPr>
            <a:r>
              <a:rPr lang="en"/>
              <a:t>Test set: neural data only — predict intended sentences</a:t>
            </a:r>
            <a:br>
              <a:rPr lang="en"/>
            </a:br>
            <a:endParaRPr/>
          </a:p>
          <a:p>
            <a:pPr indent="0" lvl="0" marL="0" rtl="0" algn="l">
              <a:spcBef>
                <a:spcPts val="0"/>
              </a:spcBef>
              <a:spcAft>
                <a:spcPts val="0"/>
              </a:spcAft>
              <a:buClr>
                <a:schemeClr val="dk1"/>
              </a:buClr>
              <a:buSzPts val="1100"/>
              <a:buFont typeface="Arial"/>
              <a:buNone/>
            </a:pPr>
            <a:r>
              <a:rPr lang="en"/>
              <a:t>Scored by word error rate (WER)</a:t>
            </a:r>
            <a:br>
              <a:rPr lang="en"/>
            </a:br>
            <a:endParaRPr/>
          </a:p>
          <a:p>
            <a:pPr indent="0" lvl="0" marL="0" rtl="0" algn="l">
              <a:spcBef>
                <a:spcPts val="0"/>
              </a:spcBef>
              <a:spcAft>
                <a:spcPts val="0"/>
              </a:spcAft>
              <a:buClr>
                <a:schemeClr val="dk1"/>
              </a:buClr>
              <a:buSzPts val="1100"/>
              <a:buFont typeface="Arial"/>
              <a:buNone/>
            </a:pPr>
            <a:r>
              <a:rPr lang="en"/>
              <a:t>Goal: improve speech BCIs for people who cannot speak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i="1" lang="en"/>
              <a:t>Less guided than other challenges - more competitive</a:t>
            </a:r>
            <a:endParaRPr/>
          </a:p>
          <a:p>
            <a:pPr indent="-298450" lvl="0" marL="457200" rtl="0" algn="l">
              <a:spcBef>
                <a:spcPts val="0"/>
              </a:spcBef>
              <a:spcAft>
                <a:spcPts val="0"/>
              </a:spcAft>
              <a:buSzPts val="1100"/>
              <a:buChar char="-"/>
            </a:pPr>
            <a:r>
              <a:rPr lang="en"/>
              <a:t>advisors and myself are happy to provide tips and suggestions, but we don’t have very many pre-baked resources for getting started on this challenge. </a:t>
            </a:r>
            <a:endParaRPr/>
          </a:p>
          <a:p>
            <a:pPr indent="-298450" lvl="0" marL="457200" rtl="0" algn="l">
              <a:spcBef>
                <a:spcPts val="0"/>
              </a:spcBef>
              <a:spcAft>
                <a:spcPts val="0"/>
              </a:spcAft>
              <a:buSzPts val="1100"/>
              <a:buChar char="-"/>
            </a:pPr>
            <a:r>
              <a:rPr lang="en"/>
              <a:t>Will require some confidence in basic machine learning and deep learning. Transformer models may be needed to extract good embeddings from the time series data.</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7e0a51474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7e0a51474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Not much (any) advisor support for this challenge!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7db9e38a7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7db9e38a7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7db9e38a7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7db9e38a7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7db9e38a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7db9e38a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WattBot or any of the challenges)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7d543b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37d543b92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Before we start, I would like thank our wonderful sponsors who have been very supportive for our community and our events.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If you’d like to find out more about sponsorship opportunities, please visit the link here to learn more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db9e38a7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7db9e38a7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7dc0ca75a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37dc0ca75a1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i="1">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b="1" i="1" lang="en">
                <a:solidFill>
                  <a:schemeClr val="dk1"/>
                </a:solidFill>
                <a:latin typeface="Calibri"/>
                <a:ea typeface="Calibri"/>
                <a:cs typeface="Calibri"/>
                <a:sym typeface="Calibri"/>
              </a:rPr>
              <a:t>Navigating and Contributing to ML+X Nexus: Crowdsourced ML and AI Resources</a:t>
            </a:r>
            <a:br>
              <a:rPr b="1" i="1" lang="en">
                <a:solidFill>
                  <a:schemeClr val="dk1"/>
                </a:solidFill>
                <a:latin typeface="Calibri"/>
                <a:ea typeface="Calibri"/>
                <a:cs typeface="Calibri"/>
                <a:sym typeface="Calibri"/>
              </a:rPr>
            </a:br>
            <a:r>
              <a:rPr lang="en">
                <a:solidFill>
                  <a:srgbClr val="0018ED"/>
                </a:solidFill>
                <a:uFill>
                  <a:noFill/>
                </a:uFill>
                <a:latin typeface="Calibri"/>
                <a:ea typeface="Calibri"/>
                <a:cs typeface="Calibri"/>
                <a:sym typeface="Calibri"/>
                <a:hlinkClick r:id="rId2">
                  <a:extLst>
                    <a:ext uri="{A12FA001-AC4F-418D-AE19-62706E023703}">
                      <ahyp:hlinkClr val="tx"/>
                    </a:ext>
                  </a:extLst>
                </a:hlinkClick>
              </a:rPr>
              <a:t>ML+X Nexus</a:t>
            </a:r>
            <a:r>
              <a:rPr lang="en">
                <a:solidFill>
                  <a:schemeClr val="dk1"/>
                </a:solidFill>
                <a:latin typeface="Calibri"/>
                <a:ea typeface="Calibri"/>
                <a:cs typeface="Calibri"/>
                <a:sym typeface="Calibri"/>
              </a:rPr>
              <a:t> is the community’s centralized hub for sharing machine learning (ML) resources, designed to make ML practice more connected, efficient, accessible, and reproducible. It is intended to host a wide range of resources, including educational materials, code for common ML procedures, pretrained and foundational model use guides, </a:t>
            </a:r>
            <a:r>
              <a:rPr lang="en">
                <a:solidFill>
                  <a:srgbClr val="0018ED"/>
                </a:solidFill>
                <a:uFill>
                  <a:noFill/>
                </a:uFill>
                <a:latin typeface="Calibri"/>
                <a:ea typeface="Calibri"/>
                <a:cs typeface="Calibri"/>
                <a:sym typeface="Calibri"/>
                <a:hlinkClick r:id="rId3">
                  <a:extLst>
                    <a:ext uri="{A12FA001-AC4F-418D-AE19-62706E023703}">
                      <ahyp:hlinkClr val="tx"/>
                    </a:ext>
                  </a:extLst>
                </a:hlinkClick>
              </a:rPr>
              <a:t>recorded talks</a:t>
            </a:r>
            <a:r>
              <a:rPr lang="en">
                <a:solidFill>
                  <a:schemeClr val="dk1"/>
                </a:solidFill>
                <a:latin typeface="Calibri"/>
                <a:ea typeface="Calibri"/>
                <a:cs typeface="Calibri"/>
                <a:sym typeface="Calibri"/>
              </a:rPr>
              <a:t>, and more. While practitioners can use Nexus to expand their expertise, educators and PIs will find it invaluable for sharing ML knowledge and procedures across fields, reducing redundancy, and improving learning outcomes. In this session, you'll learn how to navigate and contribute to Nexus, which already includes resources like the “Intro to Deep Learning with Keras” workshop and guides on "Out-of-Distribution Detection." We’ll also discuss future areas of development, such as our member blog section, contrastive learning and trustworthy AI, and how you can get involved through our GitHub. Don’t miss this chance to connect with the community and make your work more impactful!</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4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dc0ca75a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7dc0ca75a1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40"/>
              </a:spcBef>
              <a:spcAft>
                <a:spcPts val="0"/>
              </a:spcAft>
              <a:buClr>
                <a:srgbClr val="434343"/>
              </a:buClr>
              <a:buSzPts val="1400"/>
              <a:buFont typeface="Montserrat"/>
              <a:buAutoNum type="arabicPeriod"/>
            </a:pPr>
            <a:r>
              <a:t/>
            </a:r>
            <a:endParaRPr b="1" i="1">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7db9e38a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7db9e38a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Later in October, we will also share instructions for using AWS credits to scale up your computational experiments. Limited credits provided free of charge.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db9e38a7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db9e38a7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Who here already knows how to do ML/AI with AWS? How about GCP?</a:t>
            </a:r>
            <a:endParaRPr/>
          </a:p>
          <a:p>
            <a:pPr indent="-298450" lvl="0" marL="457200" rtl="0" algn="l">
              <a:spcBef>
                <a:spcPts val="0"/>
              </a:spcBef>
              <a:spcAft>
                <a:spcPts val="0"/>
              </a:spcAft>
              <a:buSzPts val="1100"/>
              <a:buChar char="-"/>
            </a:pPr>
            <a:r>
              <a:rPr lang="en"/>
              <a:t>Can anyone not show up by 4:30 on the 9th or 30th?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db9e38a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db9e38a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kaggle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f9bb58db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f9bb58db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f9bb58d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4f9bb58db1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dc0ca75a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37dc0ca75a1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Why host a 3-month hackathon with 10 different projects? Why participate?</a:t>
            </a:r>
            <a:endParaRPr/>
          </a:p>
          <a:p>
            <a:pPr indent="-298450" lvl="1" marL="914400" rtl="0" algn="l">
              <a:spcBef>
                <a:spcPts val="0"/>
              </a:spcBef>
              <a:spcAft>
                <a:spcPts val="0"/>
              </a:spcAft>
              <a:buClr>
                <a:schemeClr val="dk1"/>
              </a:buClr>
              <a:buSzPts val="1100"/>
              <a:buChar char="-"/>
            </a:pPr>
            <a:r>
              <a:rPr lang="en">
                <a:solidFill>
                  <a:schemeClr val="dk1"/>
                </a:solidFill>
              </a:rPr>
              <a:t>Half the battle in learnign something new is simply becoming familiar and gaining exposure. Here, you’ll quickly gain exposure </a:t>
            </a:r>
            <a:endParaRPr/>
          </a:p>
          <a:p>
            <a:pPr indent="0" lvl="0" marL="0" rtl="0" algn="l">
              <a:lnSpc>
                <a:spcPct val="100000"/>
              </a:lnSpc>
              <a:spcBef>
                <a:spcPts val="0"/>
              </a:spcBef>
              <a:spcAft>
                <a:spcPts val="0"/>
              </a:spcAft>
              <a:buNone/>
            </a:pPr>
            <a:r>
              <a:t/>
            </a:r>
            <a:endParaRPr/>
          </a:p>
          <a:p>
            <a:pPr indent="-298450" lvl="0" marL="914400" rtl="0" algn="l">
              <a:lnSpc>
                <a:spcPct val="100000"/>
              </a:lnSpc>
              <a:spcBef>
                <a:spcPts val="0"/>
              </a:spcBef>
              <a:spcAft>
                <a:spcPts val="0"/>
              </a:spcAft>
              <a:buSzPts val="1100"/>
              <a:buChar char="-"/>
            </a:pPr>
            <a:r>
              <a:rPr lang="en"/>
              <a:t>bring diverse groups together for interdisciplinary </a:t>
            </a:r>
            <a:r>
              <a:rPr lang="en"/>
              <a:t>discussion</a:t>
            </a:r>
            <a:r>
              <a:rPr lang="en"/>
              <a:t>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Not a class! Note about using slack for Qs instead of emailing Chris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f9bb58db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f9bb58db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adhering to the following code of conduct for this competition. Overall message: please be respectful of different </a:t>
            </a:r>
            <a:r>
              <a:rPr lang="en"/>
              <a:t>backgrounds</a:t>
            </a:r>
            <a:r>
              <a:rPr lang="en"/>
              <a:t> and experience levels.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t>
            </a:r>
            <a:r>
              <a:rPr lang="en"/>
              <a:t>encounter</a:t>
            </a:r>
            <a:r>
              <a:rPr lang="en"/>
              <a:t> any code of conduct violations, please reach out to me at </a:t>
            </a:r>
            <a:r>
              <a:rPr lang="en" u="sng">
                <a:solidFill>
                  <a:schemeClr val="hlink"/>
                </a:solidFill>
                <a:hlinkClick r:id="rId2"/>
              </a:rPr>
              <a:t>endemann@wisc.edu</a:t>
            </a:r>
            <a:r>
              <a:rPr lang="en"/>
              <a:t> and I will work with you to figure the next best steps.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96c3b3d9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96c3b3d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770"/>
              <a:buFont typeface="Arial"/>
              <a:buNone/>
            </a:pPr>
            <a:r>
              <a:rPr lang="en" sz="1260">
                <a:solidFill>
                  <a:srgbClr val="595959"/>
                </a:solidFill>
                <a:latin typeface="Montserrat"/>
                <a:ea typeface="Montserrat"/>
                <a:cs typeface="Montserrat"/>
                <a:sym typeface="Montserrat"/>
              </a:rPr>
              <a:t>All participants are expected to follow the rules detailed below. </a:t>
            </a:r>
            <a:endParaRPr sz="1260">
              <a:solidFill>
                <a:srgbClr val="595959"/>
              </a:solidFill>
              <a:latin typeface="Montserrat"/>
              <a:ea typeface="Montserrat"/>
              <a:cs typeface="Montserrat"/>
              <a:sym typeface="Montserrat"/>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7d6ac129b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7d6ac129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If you finish early in this challenge (e.g., by October, you can always join another project later)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e0a5147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e0a51474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Montserrat"/>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15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15000"/>
              </a:lnSpc>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15000"/>
              </a:lnSpc>
              <a:spcBef>
                <a:spcPts val="12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15000"/>
              </a:lnSpc>
              <a:spcBef>
                <a:spcPts val="1200"/>
              </a:spcBef>
              <a:spcAft>
                <a:spcPts val="12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13.jpg"/><Relationship Id="rId13" Type="http://schemas.openxmlformats.org/officeDocument/2006/relationships/image" Target="../media/image12.png"/><Relationship Id="rId12" Type="http://schemas.openxmlformats.org/officeDocument/2006/relationships/image" Target="../media/image6.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9.png"/><Relationship Id="rId15" Type="http://schemas.openxmlformats.org/officeDocument/2006/relationships/image" Target="../media/image14.jpg"/><Relationship Id="rId14" Type="http://schemas.openxmlformats.org/officeDocument/2006/relationships/image" Target="../media/image11.png"/><Relationship Id="rId16"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7.png"/><Relationship Id="rId7" Type="http://schemas.openxmlformats.org/officeDocument/2006/relationships/image" Target="../media/image23.png"/><Relationship Id="rId8" Type="http://schemas.openxmlformats.org/officeDocument/2006/relationships/hyperlink" Target="https://go.wisc.edu/2et35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kaggle.com/competitions/WattBot2025/overview" TargetMode="External"/><Relationship Id="rId4" Type="http://schemas.openxmlformats.org/officeDocument/2006/relationships/hyperlink" Target="https://www.kaggle.com/competitions/WattBot2025/overview" TargetMode="External"/><Relationship Id="rId5" Type="http://schemas.openxmlformats.org/officeDocument/2006/relationships/image" Target="../media/image26.png"/><Relationship Id="rId6" Type="http://schemas.openxmlformats.org/officeDocument/2006/relationships/hyperlink" Target="https://www.educba.com/retrieval-augmented-generation/" TargetMode="External"/><Relationship Id="rId7" Type="http://schemas.openxmlformats.org/officeDocument/2006/relationships/hyperlink" Target="https://go.wisc.edu/2et35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pdf/2304.03271v5.pdf" TargetMode="External"/><Relationship Id="rId4" Type="http://schemas.openxmlformats.org/officeDocument/2006/relationships/hyperlink" Target="https://go.wisc.edu/2et35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abs/2206.05229" TargetMode="External"/><Relationship Id="rId4" Type="http://schemas.openxmlformats.org/officeDocument/2006/relationships/hyperlink" Target="https://arxiv.org/abs/1906.02243" TargetMode="External"/><Relationship Id="rId5" Type="http://schemas.openxmlformats.org/officeDocument/2006/relationships/hyperlink" Target="https://go.wisc.edu/2et35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rxiv.org/abs/1906.02243" TargetMode="External"/><Relationship Id="rId4" Type="http://schemas.openxmlformats.org/officeDocument/2006/relationships/image" Target="../media/image15.png"/><Relationship Id="rId5" Type="http://schemas.openxmlformats.org/officeDocument/2006/relationships/hyperlink" Target="https://arxiv.org/abs/1906.02243" TargetMode="External"/><Relationship Id="rId6" Type="http://schemas.openxmlformats.org/officeDocument/2006/relationships/hyperlink" Target="https://go.wisc.edu/2et35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rxiv.org/abs/2108.06738" TargetMode="External"/><Relationship Id="rId4" Type="http://schemas.openxmlformats.org/officeDocument/2006/relationships/image" Target="../media/image16.png"/><Relationship Id="rId5" Type="http://schemas.openxmlformats.org/officeDocument/2006/relationships/hyperlink" Target="https://arxiv.org/abs/2108.06738" TargetMode="External"/><Relationship Id="rId6" Type="http://schemas.openxmlformats.org/officeDocument/2006/relationships/hyperlink" Target="https://go.wisc.edu/2et35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o.wisc.edu/2et35u" TargetMode="External"/></Relationships>
</file>

<file path=ppt/slides/_rels/slide16.xml.rels><?xml version="1.0" encoding="UTF-8" standalone="yes"?><Relationships xmlns="http://schemas.openxmlformats.org/package/2006/relationships"><Relationship Id="rId10" Type="http://schemas.openxmlformats.org/officeDocument/2006/relationships/hyperlink" Target="https://go.wisc.edu/2et35u"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kaggle.com/competitions/mave-db-amino-acid-substitution-prediction" TargetMode="External"/><Relationship Id="rId4" Type="http://schemas.openxmlformats.org/officeDocument/2006/relationships/hyperlink" Target="https://huggingface.co/" TargetMode="External"/><Relationship Id="rId9" Type="http://schemas.openxmlformats.org/officeDocument/2006/relationships/image" Target="../media/image20.png"/><Relationship Id="rId5" Type="http://schemas.openxmlformats.org/officeDocument/2006/relationships/hyperlink" Target="https://huggingface.co/docs/hub/models" TargetMode="External"/><Relationship Id="rId6" Type="http://schemas.openxmlformats.org/officeDocument/2006/relationships/hyperlink" Target="https://huggingface.co/tasks/zero-shot-classification" TargetMode="External"/><Relationship Id="rId7" Type="http://schemas.openxmlformats.org/officeDocument/2006/relationships/hyperlink" Target="https://www.evolutionaryscale.ai/blog/esm-cambrian" TargetMode="External"/><Relationship Id="rId8" Type="http://schemas.openxmlformats.org/officeDocument/2006/relationships/hyperlink" Target="mailto:sverchkov@wisc.e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kaggle.com/competitions/mave-db-amino-acid-substitution-prediction" TargetMode="External"/><Relationship Id="rId4" Type="http://schemas.openxmlformats.org/officeDocument/2006/relationships/image" Target="../media/image20.png"/><Relationship Id="rId5" Type="http://schemas.openxmlformats.org/officeDocument/2006/relationships/hyperlink" Target="https://go.wisc.edu/2et35u"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l-marathon.wisc.edu/challenges/crisis-companion/#data" TargetMode="External"/><Relationship Id="rId4" Type="http://schemas.openxmlformats.org/officeDocument/2006/relationships/hyperlink" Target="https://ml-marathon.wisc.edu/challenges/crisis-companion/#data" TargetMode="External"/><Relationship Id="rId5" Type="http://schemas.openxmlformats.org/officeDocument/2006/relationships/image" Target="../media/image19.png"/><Relationship Id="rId6" Type="http://schemas.openxmlformats.org/officeDocument/2006/relationships/hyperlink" Target="https://go.wisc.edu/2et35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ml-marathon.wisc.edu/challenges/crisis-companion/#data" TargetMode="External"/><Relationship Id="rId4" Type="http://schemas.openxmlformats.org/officeDocument/2006/relationships/hyperlink" Target="https://ml-marathon.wisc.edu/challenges/crisis-companion/#data" TargetMode="External"/><Relationship Id="rId5" Type="http://schemas.openxmlformats.org/officeDocument/2006/relationships/hyperlink" Target="mailto:jacobucci@wisc.edu" TargetMode="External"/><Relationship Id="rId6" Type="http://schemas.openxmlformats.org/officeDocument/2006/relationships/image" Target="../media/image19.png"/><Relationship Id="rId7" Type="http://schemas.openxmlformats.org/officeDocument/2006/relationships/hyperlink" Target="https://go.wisc.edu/2et35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go.wisc.edu/2et35u" TargetMode="Externa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l-marathon.wisc.edu/challenges/#cell-state" TargetMode="External"/><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hyperlink" Target="https://go.wisc.edu/2et35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ml-marathon.wisc.edu/challenges/#cell-state" TargetMode="External"/><Relationship Id="rId4" Type="http://schemas.openxmlformats.org/officeDocument/2006/relationships/image" Target="../media/image32.png"/><Relationship Id="rId5" Type="http://schemas.openxmlformats.org/officeDocument/2006/relationships/hyperlink" Target="mailto:cytrynbaum@wisc.edu" TargetMode="External"/><Relationship Id="rId6" Type="http://schemas.openxmlformats.org/officeDocument/2006/relationships/hyperlink" Target="https://go.wisc.edu/2et35u"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kaggle.com/competitions/biotrove-clustering" TargetMode="External"/><Relationship Id="rId4" Type="http://schemas.openxmlformats.org/officeDocument/2006/relationships/hyperlink" Target="https://baskargroup.github.io/BioTrove/" TargetMode="External"/><Relationship Id="rId9" Type="http://schemas.openxmlformats.org/officeDocument/2006/relationships/hyperlink" Target="https://go.wisc.edu/2et35u" TargetMode="External"/><Relationship Id="rId5" Type="http://schemas.openxmlformats.org/officeDocument/2006/relationships/hyperlink" Target="https://ml-marathon.wisc.edu/challenges/clustering-biotrove/#resources-for-getting-started" TargetMode="External"/><Relationship Id="rId6" Type="http://schemas.openxmlformats.org/officeDocument/2006/relationships/hyperlink" Target="https://ml-marathon.wisc.edu/challenges/clustering-biotrove/#resources-for-getting-started" TargetMode="External"/><Relationship Id="rId7" Type="http://schemas.openxmlformats.org/officeDocument/2006/relationships/hyperlink" Target="mailto:endemann@wisc.edu" TargetMode="External"/><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hyperlink" Target="https://bmcbioinformatics.biomedcentral.com/articles/10.1186/s12859-021-04210-8" TargetMode="External"/><Relationship Id="rId5" Type="http://schemas.openxmlformats.org/officeDocument/2006/relationships/hyperlink" Target="https://bmcbioinformatics.biomedcentral.com/articles/10.1186/s12859-021-04210-8" TargetMode="External"/><Relationship Id="rId6" Type="http://schemas.openxmlformats.org/officeDocument/2006/relationships/hyperlink" Target="https://bmcbioinformatics.biomedcentral.com/articles/10.1186/s12859-021-04210-8" TargetMode="External"/><Relationship Id="rId7" Type="http://schemas.openxmlformats.org/officeDocument/2006/relationships/hyperlink" Target="https://bmcbioinformatics.biomedcentral.com/articles/10.1186/s12859-021-04210-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kaggle.com/competitions/store-sales-time-series-forecasting/overview" TargetMode="External"/><Relationship Id="rId4" Type="http://schemas.openxmlformats.org/officeDocument/2006/relationships/hyperlink" Target="https://www.kaggle.com/learn/time-series" TargetMode="External"/><Relationship Id="rId5" Type="http://schemas.openxmlformats.org/officeDocument/2006/relationships/image" Target="../media/image30.png"/><Relationship Id="rId6" Type="http://schemas.openxmlformats.org/officeDocument/2006/relationships/hyperlink" Target="https://go.wisc.edu/2et35u"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kaggle.com/competitions/brain-to-text-25/overview" TargetMode="External"/><Relationship Id="rId4" Type="http://schemas.openxmlformats.org/officeDocument/2006/relationships/hyperlink" Target="https://www.kaggle.com/notnickc" TargetMode="External"/><Relationship Id="rId5" Type="http://schemas.openxmlformats.org/officeDocument/2006/relationships/image" Target="../media/image24.png"/><Relationship Id="rId6" Type="http://schemas.openxmlformats.org/officeDocument/2006/relationships/hyperlink" Target="https://go.wisc.edu/2et35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kaggle.com/competitions/arc-prize-2025/overview" TargetMode="External"/><Relationship Id="rId4" Type="http://schemas.openxmlformats.org/officeDocument/2006/relationships/image" Target="../media/image25.jpg"/><Relationship Id="rId5" Type="http://schemas.openxmlformats.org/officeDocument/2006/relationships/hyperlink" Target="https://go.wisc.edu/2et35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hyperlink" Target="https://go.wisc.edu/2et35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adamrossnelson/SurveyResponder/" TargetMode="External"/><Relationship Id="rId4" Type="http://schemas.openxmlformats.org/officeDocument/2006/relationships/hyperlink" Target="https://drive.google.com/drive/folders/11nAmH9aUoeg9vzKYqT1hXYd_GJxay_lA?usp=sharing" TargetMode="External"/><Relationship Id="rId5" Type="http://schemas.openxmlformats.org/officeDocument/2006/relationships/hyperlink" Target="https://docs.google.com/document/d/1GABe6-3dKKSizKXY36gp9-FPa6vJ8oOoRuz9b8__pyU/edit?usp=sharing" TargetMode="External"/><Relationship Id="rId6" Type="http://schemas.openxmlformats.org/officeDocument/2006/relationships/hyperlink" Target="http://dsi.wisc.edu/wiscurds" TargetMode="External"/><Relationship Id="rId7" Type="http://schemas.openxmlformats.org/officeDocument/2006/relationships/image" Target="../media/image33.png"/><Relationship Id="rId8" Type="http://schemas.openxmlformats.org/officeDocument/2006/relationships/hyperlink" Target="https://go.wisc.edu/2et35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o.wisc.edu/2et35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forms.gle/UrmRK7q3CZjuqUZz6" TargetMode="External"/><Relationship Id="rId4" Type="http://schemas.openxmlformats.org/officeDocument/2006/relationships/hyperlink" Target="https://go.wisc.edu/2et35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go.wisc.edu/68h67v" TargetMode="External"/><Relationship Id="rId4" Type="http://schemas.openxmlformats.org/officeDocument/2006/relationships/image" Target="../media/image7.png"/><Relationship Id="rId5" Type="http://schemas.openxmlformats.org/officeDocument/2006/relationships/hyperlink" Target="https://go.wisc.edu/2et35u" TargetMode="External"/></Relationships>
</file>

<file path=ppt/slides/_rels/slide32.xml.rels><?xml version="1.0" encoding="UTF-8" standalone="yes"?><Relationships xmlns="http://schemas.openxmlformats.org/package/2006/relationships"><Relationship Id="rId10" Type="http://schemas.openxmlformats.org/officeDocument/2006/relationships/hyperlink" Target="https://go.wisc.edu/2et35u" TargetMode="External"/><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go.wisc.edu/68h67v" TargetMode="External"/><Relationship Id="rId4" Type="http://schemas.openxmlformats.org/officeDocument/2006/relationships/hyperlink" Target="https://uw-madison-datascience.github.io/ML-X-Nexus/Learn/Guides/How-to-contribute.html" TargetMode="External"/><Relationship Id="rId9" Type="http://schemas.openxmlformats.org/officeDocument/2006/relationships/image" Target="../media/image7.png"/><Relationship Id="rId5" Type="http://schemas.openxmlformats.org/officeDocument/2006/relationships/hyperlink" Target="https://uw-madison-datascience.github.io/ML-X-Nexus/Learn/Guides/How-to-contribute.html" TargetMode="External"/><Relationship Id="rId6" Type="http://schemas.openxmlformats.org/officeDocument/2006/relationships/hyperlink" Target="https://github.com/UW-Madison-DataScience/ML-X-Nexus/issues" TargetMode="External"/><Relationship Id="rId7" Type="http://schemas.openxmlformats.org/officeDocument/2006/relationships/hyperlink" Target="https://github.com/UW-Madison-DataScience/ML-X-Nexus" TargetMode="External"/><Relationship Id="rId8" Type="http://schemas.openxmlformats.org/officeDocument/2006/relationships/hyperlink" Target="https://go.wisc.edu/52ya9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kaggle.com/docs/notebooks" TargetMode="External"/><Relationship Id="rId4" Type="http://schemas.openxmlformats.org/officeDocument/2006/relationships/hyperlink" Target="https://go.wisc.edu/2et35u"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o.wisc.edu/2et35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ata-science-hubgroup.slack.com/archives/C096NP9DP4H" TargetMode="External"/><Relationship Id="rId4" Type="http://schemas.openxmlformats.org/officeDocument/2006/relationships/hyperlink" Target="https://data-science-hubgroup.slack.com/archives/C096NP9DP4H" TargetMode="External"/><Relationship Id="rId9" Type="http://schemas.openxmlformats.org/officeDocument/2006/relationships/hyperlink" Target="https://go.wisc.edu/2et35u" TargetMode="External"/><Relationship Id="rId5" Type="http://schemas.openxmlformats.org/officeDocument/2006/relationships/hyperlink" Target="https://join.slack.com/t/data-science-hubgroup/shared_invite/zt-f2a7f793-neojbJWjijQRtkMmodg4Bw" TargetMode="External"/><Relationship Id="rId6" Type="http://schemas.openxmlformats.org/officeDocument/2006/relationships/hyperlink" Target="https://www.kaggle.com/learn" TargetMode="External"/><Relationship Id="rId7" Type="http://schemas.openxmlformats.org/officeDocument/2006/relationships/hyperlink" Target="https://hub.datascience.wisc.edu/communities/mlx/#mlcoffee" TargetMode="External"/><Relationship Id="rId8" Type="http://schemas.openxmlformats.org/officeDocument/2006/relationships/hyperlink" Target="https://forms.gle/F5LYqnY5TMiZrzXW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ml-marathon.wisc.edu/schedule/" TargetMode="External"/><Relationship Id="rId4" Type="http://schemas.openxmlformats.org/officeDocument/2006/relationships/hyperlink" Target="https://go.wisc.edu/2et35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o.wisc.edu/2et35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go.wisc.edu/2et35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mailto:endemann@wisc.edu" TargetMode="External"/><Relationship Id="rId4" Type="http://schemas.openxmlformats.org/officeDocument/2006/relationships/hyperlink" Target="https://go.wisc.edu/2et35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o.wisc.edu/2et35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aggle.com/competitions/digit-recognizer" TargetMode="External"/><Relationship Id="rId4" Type="http://schemas.openxmlformats.org/officeDocument/2006/relationships/hyperlink" Target="http://www.kaggle.com/competitions/digit-recognizer/overview/tutorial" TargetMode="External"/><Relationship Id="rId9" Type="http://schemas.openxmlformats.org/officeDocument/2006/relationships/hyperlink" Target="https://go.wisc.edu/2et35u" TargetMode="External"/><Relationship Id="rId5" Type="http://schemas.openxmlformats.org/officeDocument/2006/relationships/hyperlink" Target="https://uw-madison-datascience.github.io/ML-X-Nexus/Learn/Workshops/Intro-Deeplearning_PyTorch.html" TargetMode="External"/><Relationship Id="rId6" Type="http://schemas.openxmlformats.org/officeDocument/2006/relationships/hyperlink" Target="https://uw-madison-datascience.github.io/ML-X-Nexus/Learn/Workshops/Intro-Deeplearning_Keras.html" TargetMode="External"/><Relationship Id="rId7" Type="http://schemas.openxmlformats.org/officeDocument/2006/relationships/hyperlink" Target="https://uw-madison-datascience.github.io/ML-X-Nexus/Learn/Workshops/Intro-Deeplearning_Keras.html" TargetMode="External"/><Relationship Id="rId8"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kaggle.com/competitions/WattBot2025/overview" TargetMode="External"/><Relationship Id="rId4" Type="http://schemas.openxmlformats.org/officeDocument/2006/relationships/hyperlink" Target="https://www.kaggle.com/competitions/WattBot2025/overview" TargetMode="External"/><Relationship Id="rId5" Type="http://schemas.openxmlformats.org/officeDocument/2006/relationships/image" Target="../media/image9.png"/><Relationship Id="rId6" Type="http://schemas.openxmlformats.org/officeDocument/2006/relationships/hyperlink" Target="https://ml-marathon.wisc.edu/challenges/wattbot-2025/#resources-for-getting-started" TargetMode="External"/><Relationship Id="rId7" Type="http://schemas.openxmlformats.org/officeDocument/2006/relationships/hyperlink" Target="mailto:endemann@wisc.edu" TargetMode="External"/><Relationship Id="rId8" Type="http://schemas.openxmlformats.org/officeDocument/2006/relationships/hyperlink" Target="https://go.wisc.edu/2et35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1" name="Shape 61"/>
        <p:cNvGrpSpPr/>
        <p:nvPr/>
      </p:nvGrpSpPr>
      <p:grpSpPr>
        <a:xfrm>
          <a:off x="0" y="0"/>
          <a:ext cx="0" cy="0"/>
          <a:chOff x="0" y="0"/>
          <a:chExt cx="0" cy="0"/>
        </a:xfrm>
      </p:grpSpPr>
      <p:sp>
        <p:nvSpPr>
          <p:cNvPr id="62" name="Google Shape;62;p16"/>
          <p:cNvSpPr txBox="1"/>
          <p:nvPr/>
        </p:nvSpPr>
        <p:spPr>
          <a:xfrm>
            <a:off x="2505900" y="3785863"/>
            <a:ext cx="3877800" cy="729600"/>
          </a:xfrm>
          <a:prstGeom prst="rect">
            <a:avLst/>
          </a:prstGeom>
          <a:noFill/>
          <a:ln>
            <a:noFill/>
          </a:ln>
        </p:spPr>
        <p:txBody>
          <a:bodyPr anchorCtr="0" anchor="t" bIns="71050" lIns="71050" spcFirstLastPara="1" rIns="71050" wrap="square" tIns="71050">
            <a:noAutofit/>
          </a:bodyPr>
          <a:lstStyle/>
          <a:p>
            <a:pPr indent="0" lvl="0" marL="0" marR="0" rtl="0" algn="ctr">
              <a:lnSpc>
                <a:spcPct val="100000"/>
              </a:lnSpc>
              <a:spcBef>
                <a:spcPts val="0"/>
              </a:spcBef>
              <a:spcAft>
                <a:spcPts val="0"/>
              </a:spcAft>
              <a:buClr>
                <a:srgbClr val="000000"/>
              </a:buClr>
              <a:buSzPts val="1243"/>
              <a:buFont typeface="Arial"/>
              <a:buNone/>
            </a:pPr>
            <a:r>
              <a:t/>
            </a:r>
            <a:endParaRPr i="0" sz="1398" u="none" cap="none" strike="noStrike">
              <a:solidFill>
                <a:schemeClr val="dk1"/>
              </a:solidFill>
              <a:latin typeface="Roboto"/>
              <a:ea typeface="Roboto"/>
              <a:cs typeface="Roboto"/>
              <a:sym typeface="Roboto"/>
            </a:endParaRPr>
          </a:p>
        </p:txBody>
      </p:sp>
      <p:pic>
        <p:nvPicPr>
          <p:cNvPr id="63" name="Google Shape;63;p16"/>
          <p:cNvPicPr preferRelativeResize="0"/>
          <p:nvPr/>
        </p:nvPicPr>
        <p:blipFill rotWithShape="1">
          <a:blip r:embed="rId3">
            <a:alphaModFix/>
          </a:blip>
          <a:srcRect b="0" l="0" r="0" t="0"/>
          <a:stretch/>
        </p:blipFill>
        <p:spPr>
          <a:xfrm>
            <a:off x="238806" y="4199300"/>
            <a:ext cx="1669239" cy="683100"/>
          </a:xfrm>
          <a:prstGeom prst="rect">
            <a:avLst/>
          </a:prstGeom>
          <a:noFill/>
          <a:ln>
            <a:noFill/>
          </a:ln>
        </p:spPr>
      </p:pic>
      <p:sp>
        <p:nvSpPr>
          <p:cNvPr id="64" name="Google Shape;64;p16"/>
          <p:cNvSpPr txBox="1"/>
          <p:nvPr/>
        </p:nvSpPr>
        <p:spPr>
          <a:xfrm>
            <a:off x="412050" y="215050"/>
            <a:ext cx="8319900" cy="600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t/>
            </a:r>
            <a:endParaRPr b="1" sz="3300">
              <a:solidFill>
                <a:schemeClr val="dk1"/>
              </a:solidFill>
              <a:latin typeface="Roboto"/>
              <a:ea typeface="Roboto"/>
              <a:cs typeface="Roboto"/>
              <a:sym typeface="Roboto"/>
            </a:endParaRPr>
          </a:p>
        </p:txBody>
      </p:sp>
      <p:pic>
        <p:nvPicPr>
          <p:cNvPr id="65" name="Google Shape;65;p16"/>
          <p:cNvPicPr preferRelativeResize="0"/>
          <p:nvPr/>
        </p:nvPicPr>
        <p:blipFill>
          <a:blip r:embed="rId4">
            <a:alphaModFix/>
          </a:blip>
          <a:stretch>
            <a:fillRect/>
          </a:stretch>
        </p:blipFill>
        <p:spPr>
          <a:xfrm>
            <a:off x="318950" y="3191535"/>
            <a:ext cx="1589100" cy="906079"/>
          </a:xfrm>
          <a:prstGeom prst="rect">
            <a:avLst/>
          </a:prstGeom>
          <a:noFill/>
          <a:ln>
            <a:noFill/>
          </a:ln>
        </p:spPr>
      </p:pic>
      <p:grpSp>
        <p:nvGrpSpPr>
          <p:cNvPr id="66" name="Google Shape;66;p16"/>
          <p:cNvGrpSpPr/>
          <p:nvPr/>
        </p:nvGrpSpPr>
        <p:grpSpPr>
          <a:xfrm>
            <a:off x="0" y="9"/>
            <a:ext cx="9144000" cy="3003752"/>
            <a:chOff x="0" y="-722767"/>
            <a:chExt cx="9144000" cy="3663559"/>
          </a:xfrm>
        </p:grpSpPr>
        <p:pic>
          <p:nvPicPr>
            <p:cNvPr id="67" name="Google Shape;67;p16"/>
            <p:cNvPicPr preferRelativeResize="0"/>
            <p:nvPr/>
          </p:nvPicPr>
          <p:blipFill>
            <a:blip r:embed="rId5">
              <a:alphaModFix/>
            </a:blip>
            <a:stretch>
              <a:fillRect/>
            </a:stretch>
          </p:blipFill>
          <p:spPr>
            <a:xfrm>
              <a:off x="0" y="-722767"/>
              <a:ext cx="9144000" cy="3663559"/>
            </a:xfrm>
            <a:prstGeom prst="rect">
              <a:avLst/>
            </a:prstGeom>
            <a:noFill/>
            <a:ln>
              <a:noFill/>
            </a:ln>
          </p:spPr>
        </p:pic>
        <p:sp>
          <p:nvSpPr>
            <p:cNvPr id="68" name="Google Shape;68;p16"/>
            <p:cNvSpPr/>
            <p:nvPr/>
          </p:nvSpPr>
          <p:spPr>
            <a:xfrm>
              <a:off x="3510750" y="-472289"/>
              <a:ext cx="2128500" cy="3366900"/>
            </a:xfrm>
            <a:prstGeom prst="rect">
              <a:avLst/>
            </a:prstGeom>
            <a:solidFill>
              <a:srgbClr val="C5050C"/>
            </a:solidFill>
            <a:ln cap="flat" cmpd="sng" w="9525">
              <a:solidFill>
                <a:srgbClr val="C505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6"/>
          <p:cNvSpPr txBox="1"/>
          <p:nvPr/>
        </p:nvSpPr>
        <p:spPr>
          <a:xfrm>
            <a:off x="1908050" y="443150"/>
            <a:ext cx="5628900" cy="14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1"/>
                </a:solidFill>
                <a:latin typeface="Montserrat Medium"/>
                <a:ea typeface="Montserrat Medium"/>
                <a:cs typeface="Montserrat Medium"/>
                <a:sym typeface="Montserrat Medium"/>
              </a:rPr>
              <a:t>Welcome To The</a:t>
            </a:r>
            <a:endParaRPr sz="33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3300">
                <a:solidFill>
                  <a:schemeClr val="lt1"/>
                </a:solidFill>
                <a:latin typeface="Montserrat Medium"/>
                <a:ea typeface="Montserrat Medium"/>
                <a:cs typeface="Montserrat Medium"/>
                <a:sym typeface="Montserrat Medium"/>
              </a:rPr>
              <a:t>Machine Learning Marathon 2025 (MLM25)!</a:t>
            </a:r>
            <a:endParaRPr sz="25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800"/>
              <a:buFont typeface="Arial"/>
              <a:buNone/>
            </a:pPr>
            <a:r>
              <a:t/>
            </a:r>
            <a:endParaRPr sz="19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2400"/>
              <a:buFont typeface="Arial"/>
              <a:buNone/>
            </a:pPr>
            <a:r>
              <a:t/>
            </a:r>
            <a:endParaRPr sz="2100">
              <a:solidFill>
                <a:schemeClr val="dk1"/>
              </a:solidFill>
              <a:highlight>
                <a:schemeClr val="lt1"/>
              </a:highlight>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2400"/>
              <a:buFont typeface="Arial"/>
              <a:buNone/>
            </a:pPr>
            <a:r>
              <a:t/>
            </a:r>
            <a:endParaRPr sz="2300">
              <a:solidFill>
                <a:schemeClr val="dk1"/>
              </a:solidFill>
              <a:highlight>
                <a:schemeClr val="lt1"/>
              </a:highlight>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600"/>
              <a:buFont typeface="Arial"/>
              <a:buNone/>
            </a:pPr>
            <a:r>
              <a:t/>
            </a:r>
            <a:endParaRPr sz="23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900">
              <a:solidFill>
                <a:schemeClr val="lt1"/>
              </a:solidFill>
              <a:latin typeface="Montserrat Medium"/>
              <a:ea typeface="Montserrat Medium"/>
              <a:cs typeface="Montserrat Medium"/>
              <a:sym typeface="Montserrat Medium"/>
            </a:endParaRPr>
          </a:p>
        </p:txBody>
      </p:sp>
      <p:pic>
        <p:nvPicPr>
          <p:cNvPr id="70" name="Google Shape;70;p16"/>
          <p:cNvPicPr preferRelativeResize="0"/>
          <p:nvPr/>
        </p:nvPicPr>
        <p:blipFill rotWithShape="1">
          <a:blip r:embed="rId6">
            <a:alphaModFix/>
          </a:blip>
          <a:srcRect b="11111" l="0" r="0" t="0"/>
          <a:stretch/>
        </p:blipFill>
        <p:spPr>
          <a:xfrm>
            <a:off x="7328050" y="3237175"/>
            <a:ext cx="1618550" cy="1592500"/>
          </a:xfrm>
          <a:prstGeom prst="rect">
            <a:avLst/>
          </a:prstGeom>
          <a:noFill/>
          <a:ln>
            <a:noFill/>
          </a:ln>
        </p:spPr>
      </p:pic>
      <p:pic>
        <p:nvPicPr>
          <p:cNvPr id="71" name="Google Shape;71;p16"/>
          <p:cNvPicPr preferRelativeResize="0"/>
          <p:nvPr/>
        </p:nvPicPr>
        <p:blipFill rotWithShape="1">
          <a:blip r:embed="rId7">
            <a:alphaModFix/>
          </a:blip>
          <a:srcRect b="10260" l="10848" r="7831" t="8431"/>
          <a:stretch/>
        </p:blipFill>
        <p:spPr>
          <a:xfrm>
            <a:off x="5027294" y="3349335"/>
            <a:ext cx="679221" cy="679115"/>
          </a:xfrm>
          <a:prstGeom prst="rect">
            <a:avLst/>
          </a:prstGeom>
          <a:noFill/>
          <a:ln>
            <a:noFill/>
          </a:ln>
        </p:spPr>
      </p:pic>
      <p:sp>
        <p:nvSpPr>
          <p:cNvPr id="72" name="Google Shape;72;p16"/>
          <p:cNvSpPr txBox="1"/>
          <p:nvPr/>
        </p:nvSpPr>
        <p:spPr>
          <a:xfrm>
            <a:off x="2163350" y="2316863"/>
            <a:ext cx="51183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Montserrat"/>
                <a:ea typeface="Montserrat"/>
                <a:cs typeface="Montserrat"/>
                <a:sym typeface="Montserrat"/>
              </a:rPr>
              <a:t>Slides:</a:t>
            </a:r>
            <a:r>
              <a:rPr b="1" lang="en" sz="2700">
                <a:solidFill>
                  <a:schemeClr val="lt1"/>
                </a:solidFill>
                <a:latin typeface="Montserrat"/>
                <a:ea typeface="Montserrat"/>
                <a:cs typeface="Montserrat"/>
                <a:sym typeface="Montserrat"/>
              </a:rPr>
              <a:t> </a:t>
            </a:r>
            <a:r>
              <a:rPr b="1" lang="en" sz="2700">
                <a:solidFill>
                  <a:srgbClr val="CFE2F3"/>
                </a:solidFill>
                <a:uFill>
                  <a:noFill/>
                </a:uFill>
                <a:latin typeface="Montserrat"/>
                <a:ea typeface="Montserrat"/>
                <a:cs typeface="Montserrat"/>
                <a:sym typeface="Montserrat"/>
                <a:hlinkClick r:id="rId8">
                  <a:extLst>
                    <a:ext uri="{A12FA001-AC4F-418D-AE19-62706E023703}">
                      <ahyp:hlinkClr val="tx"/>
                    </a:ext>
                  </a:extLst>
                </a:hlinkClick>
              </a:rPr>
              <a:t>go.wisc.edu/2et35u</a:t>
            </a:r>
            <a:r>
              <a:rPr b="1" lang="en" sz="2700">
                <a:solidFill>
                  <a:srgbClr val="CFE2F3"/>
                </a:solidFill>
                <a:latin typeface="Montserrat"/>
                <a:ea typeface="Montserrat"/>
                <a:cs typeface="Montserrat"/>
                <a:sym typeface="Montserrat"/>
              </a:rPr>
              <a:t> </a:t>
            </a:r>
            <a:r>
              <a:rPr b="1" lang="en" sz="2700">
                <a:solidFill>
                  <a:schemeClr val="lt1"/>
                </a:solidFill>
                <a:latin typeface="Montserrat"/>
                <a:ea typeface="Montserrat"/>
                <a:cs typeface="Montserrat"/>
                <a:sym typeface="Montserrat"/>
              </a:rPr>
              <a:t> </a:t>
            </a:r>
            <a:endParaRPr b="1" sz="2700">
              <a:solidFill>
                <a:schemeClr val="lt1"/>
              </a:solidFill>
              <a:latin typeface="Montserrat"/>
              <a:ea typeface="Montserrat"/>
              <a:cs typeface="Montserrat"/>
              <a:sym typeface="Montserrat"/>
            </a:endParaRPr>
          </a:p>
        </p:txBody>
      </p:sp>
      <p:pic>
        <p:nvPicPr>
          <p:cNvPr id="73" name="Google Shape;73;p16" title="wattBot (2).png"/>
          <p:cNvPicPr preferRelativeResize="0"/>
          <p:nvPr/>
        </p:nvPicPr>
        <p:blipFill>
          <a:blip r:embed="rId9">
            <a:alphaModFix/>
          </a:blip>
          <a:stretch>
            <a:fillRect/>
          </a:stretch>
        </p:blipFill>
        <p:spPr>
          <a:xfrm>
            <a:off x="3517552" y="4051484"/>
            <a:ext cx="1094469" cy="792842"/>
          </a:xfrm>
          <a:prstGeom prst="rect">
            <a:avLst/>
          </a:prstGeom>
          <a:noFill/>
          <a:ln>
            <a:noFill/>
          </a:ln>
        </p:spPr>
      </p:pic>
      <p:pic>
        <p:nvPicPr>
          <p:cNvPr id="74" name="Google Shape;74;p16" title="badger_resized_400.jpg"/>
          <p:cNvPicPr preferRelativeResize="0"/>
          <p:nvPr/>
        </p:nvPicPr>
        <p:blipFill>
          <a:blip r:embed="rId10">
            <a:alphaModFix/>
          </a:blip>
          <a:stretch>
            <a:fillRect/>
          </a:stretch>
        </p:blipFill>
        <p:spPr>
          <a:xfrm>
            <a:off x="4077491" y="3375532"/>
            <a:ext cx="920589" cy="652909"/>
          </a:xfrm>
          <a:prstGeom prst="rect">
            <a:avLst/>
          </a:prstGeom>
          <a:noFill/>
          <a:ln>
            <a:noFill/>
          </a:ln>
        </p:spPr>
      </p:pic>
      <p:pic>
        <p:nvPicPr>
          <p:cNvPr id="75" name="Google Shape;75;p16" title="b2txt_methods_overview.png"/>
          <p:cNvPicPr preferRelativeResize="0"/>
          <p:nvPr/>
        </p:nvPicPr>
        <p:blipFill>
          <a:blip r:embed="rId11">
            <a:alphaModFix/>
          </a:blip>
          <a:stretch>
            <a:fillRect/>
          </a:stretch>
        </p:blipFill>
        <p:spPr>
          <a:xfrm>
            <a:off x="4631059" y="4051489"/>
            <a:ext cx="1075456" cy="830906"/>
          </a:xfrm>
          <a:prstGeom prst="rect">
            <a:avLst/>
          </a:prstGeom>
          <a:noFill/>
          <a:ln>
            <a:noFill/>
          </a:ln>
        </p:spPr>
      </p:pic>
      <p:pic>
        <p:nvPicPr>
          <p:cNvPr id="76" name="Google Shape;76;p16" title="SurveyResponder.png"/>
          <p:cNvPicPr preferRelativeResize="0"/>
          <p:nvPr/>
        </p:nvPicPr>
        <p:blipFill>
          <a:blip r:embed="rId12">
            <a:alphaModFix/>
          </a:blip>
          <a:stretch>
            <a:fillRect/>
          </a:stretch>
        </p:blipFill>
        <p:spPr>
          <a:xfrm>
            <a:off x="3395367" y="3375532"/>
            <a:ext cx="652910" cy="652910"/>
          </a:xfrm>
          <a:prstGeom prst="rect">
            <a:avLst/>
          </a:prstGeom>
          <a:noFill/>
          <a:ln>
            <a:noFill/>
          </a:ln>
        </p:spPr>
      </p:pic>
      <p:pic>
        <p:nvPicPr>
          <p:cNvPr id="77" name="Google Shape;77;p16" title="image1.png"/>
          <p:cNvPicPr preferRelativeResize="0"/>
          <p:nvPr/>
        </p:nvPicPr>
        <p:blipFill>
          <a:blip r:embed="rId13">
            <a:alphaModFix/>
          </a:blip>
          <a:stretch>
            <a:fillRect/>
          </a:stretch>
        </p:blipFill>
        <p:spPr>
          <a:xfrm>
            <a:off x="2725039" y="4051484"/>
            <a:ext cx="759572" cy="792839"/>
          </a:xfrm>
          <a:prstGeom prst="rect">
            <a:avLst/>
          </a:prstGeom>
          <a:noFill/>
          <a:ln>
            <a:noFill/>
          </a:ln>
        </p:spPr>
      </p:pic>
      <p:pic>
        <p:nvPicPr>
          <p:cNvPr id="78" name="Google Shape;78;p16" title="molnar-1-header-bright-01.png"/>
          <p:cNvPicPr preferRelativeResize="0"/>
          <p:nvPr/>
        </p:nvPicPr>
        <p:blipFill rotWithShape="1">
          <a:blip r:embed="rId14">
            <a:alphaModFix/>
          </a:blip>
          <a:srcRect b="0" l="36321" r="0" t="0"/>
          <a:stretch/>
        </p:blipFill>
        <p:spPr>
          <a:xfrm>
            <a:off x="2725035" y="3388509"/>
            <a:ext cx="641123" cy="626822"/>
          </a:xfrm>
          <a:prstGeom prst="rect">
            <a:avLst/>
          </a:prstGeom>
          <a:noFill/>
          <a:ln>
            <a:noFill/>
          </a:ln>
        </p:spPr>
      </p:pic>
      <p:pic>
        <p:nvPicPr>
          <p:cNvPr id="79" name="Google Shape;79;p16" title="image1-300x205.jpg"/>
          <p:cNvPicPr preferRelativeResize="0"/>
          <p:nvPr/>
        </p:nvPicPr>
        <p:blipFill>
          <a:blip r:embed="rId15">
            <a:alphaModFix/>
          </a:blip>
          <a:stretch>
            <a:fillRect/>
          </a:stretch>
        </p:blipFill>
        <p:spPr>
          <a:xfrm>
            <a:off x="5735726" y="3349325"/>
            <a:ext cx="830924" cy="679119"/>
          </a:xfrm>
          <a:prstGeom prst="rect">
            <a:avLst/>
          </a:prstGeom>
          <a:noFill/>
          <a:ln>
            <a:noFill/>
          </a:ln>
        </p:spPr>
      </p:pic>
      <p:pic>
        <p:nvPicPr>
          <p:cNvPr id="80" name="Google Shape;80;p16" title="storesales-3-300x300.png"/>
          <p:cNvPicPr preferRelativeResize="0"/>
          <p:nvPr/>
        </p:nvPicPr>
        <p:blipFill>
          <a:blip r:embed="rId16">
            <a:alphaModFix/>
          </a:blip>
          <a:stretch>
            <a:fillRect/>
          </a:stretch>
        </p:blipFill>
        <p:spPr>
          <a:xfrm>
            <a:off x="5735726" y="4066695"/>
            <a:ext cx="826573" cy="7990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hlink"/>
                </a:solidFill>
                <a:uFill>
                  <a:noFill/>
                </a:uFill>
                <a:latin typeface="Montserrat"/>
                <a:ea typeface="Montserrat"/>
                <a:cs typeface="Montserrat"/>
                <a:sym typeface="Montserrat"/>
                <a:hlinkClick r:id="rId3"/>
              </a:rPr>
              <a:t>WattBot</a:t>
            </a:r>
            <a:r>
              <a:rPr lang="en" sz="2420">
                <a:solidFill>
                  <a:schemeClr val="hlink"/>
                </a:solidFill>
                <a:uFill>
                  <a:noFill/>
                </a:uFill>
                <a:latin typeface="Montserrat Medium"/>
                <a:ea typeface="Montserrat Medium"/>
                <a:cs typeface="Montserrat Medium"/>
                <a:sym typeface="Montserrat Medium"/>
                <a:hlinkClick r:id="rId4"/>
              </a:rPr>
              <a:t>: Estimating AI Emissions &amp; Costs with RAG</a:t>
            </a:r>
            <a:r>
              <a:rPr lang="en" sz="2420">
                <a:latin typeface="Montserrat Medium"/>
                <a:ea typeface="Montserrat Medium"/>
                <a:cs typeface="Montserrat Medium"/>
                <a:sym typeface="Montserrat Medium"/>
              </a:rPr>
              <a:t> </a:t>
            </a:r>
            <a:endParaRPr sz="2420">
              <a:latin typeface="Montserrat Medium"/>
              <a:ea typeface="Montserrat Medium"/>
              <a:cs typeface="Montserrat Medium"/>
              <a:sym typeface="Montserrat Medium"/>
            </a:endParaRPr>
          </a:p>
        </p:txBody>
      </p:sp>
      <p:sp>
        <p:nvSpPr>
          <p:cNvPr id="151" name="Google Shape;151;p25"/>
          <p:cNvSpPr txBox="1"/>
          <p:nvPr>
            <p:ph idx="1" type="body"/>
          </p:nvPr>
        </p:nvSpPr>
        <p:spPr>
          <a:xfrm>
            <a:off x="311700" y="1017725"/>
            <a:ext cx="3360000" cy="3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333333"/>
              </a:solidFill>
              <a:highlight>
                <a:srgbClr val="FFFFFF"/>
              </a:highlight>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AutoNum type="arabicPeriod"/>
            </a:pPr>
            <a:r>
              <a:rPr lang="en" sz="1400">
                <a:solidFill>
                  <a:schemeClr val="dk1"/>
                </a:solidFill>
                <a:latin typeface="Montserrat"/>
                <a:ea typeface="Montserrat"/>
                <a:cs typeface="Montserrat"/>
                <a:sym typeface="Montserrat"/>
              </a:rPr>
              <a:t>Given a question, use a large language model (LLM) to scan corpus/docs for relevant info (quotes, figures, tables, etc.)</a:t>
            </a:r>
            <a:br>
              <a:rPr lang="en" sz="1400">
                <a:solidFill>
                  <a:schemeClr val="dk1"/>
                </a:solidFill>
                <a:latin typeface="Montserrat"/>
                <a:ea typeface="Montserrat"/>
                <a:cs typeface="Montserrat"/>
                <a:sym typeface="Montserrat"/>
              </a:rPr>
            </a:b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AutoNum type="arabicPeriod"/>
            </a:pPr>
            <a:r>
              <a:rPr lang="en" sz="1400">
                <a:solidFill>
                  <a:schemeClr val="dk1"/>
                </a:solidFill>
                <a:latin typeface="Montserrat"/>
                <a:ea typeface="Montserrat"/>
                <a:cs typeface="Montserrat"/>
                <a:sym typeface="Montserrat"/>
              </a:rPr>
              <a:t>Then, generate an answer using the retrieved info as context. This helps prevent “hallucinations” and makes responses grounded by citable materials.</a:t>
            </a:r>
            <a:endParaRPr sz="1400">
              <a:solidFill>
                <a:schemeClr val="dk1"/>
              </a:solidFill>
              <a:latin typeface="Montserrat"/>
              <a:ea typeface="Montserrat"/>
              <a:cs typeface="Montserrat"/>
              <a:sym typeface="Montserrat"/>
            </a:endParaRPr>
          </a:p>
          <a:p>
            <a:pPr indent="0" lvl="0" marL="0" rtl="0" algn="l">
              <a:lnSpc>
                <a:spcPct val="100000"/>
              </a:lnSpc>
              <a:spcBef>
                <a:spcPts val="0"/>
              </a:spcBef>
              <a:spcAft>
                <a:spcPts val="1800"/>
              </a:spcAft>
              <a:buNone/>
            </a:pPr>
            <a:r>
              <a:t/>
            </a:r>
            <a:endParaRPr sz="1600">
              <a:solidFill>
                <a:srgbClr val="333333"/>
              </a:solidFill>
              <a:highlight>
                <a:srgbClr val="FFFFFF"/>
              </a:highlight>
              <a:latin typeface="Montserrat"/>
              <a:ea typeface="Montserrat"/>
              <a:cs typeface="Montserrat"/>
              <a:sym typeface="Montserrat"/>
            </a:endParaRPr>
          </a:p>
        </p:txBody>
      </p:sp>
      <p:pic>
        <p:nvPicPr>
          <p:cNvPr id="152" name="Google Shape;152;p25" title="Retrieval-Augmented-Generation-RAG.png"/>
          <p:cNvPicPr preferRelativeResize="0"/>
          <p:nvPr/>
        </p:nvPicPr>
        <p:blipFill>
          <a:blip r:embed="rId5">
            <a:alphaModFix/>
          </a:blip>
          <a:stretch>
            <a:fillRect/>
          </a:stretch>
        </p:blipFill>
        <p:spPr>
          <a:xfrm>
            <a:off x="3990000" y="1256600"/>
            <a:ext cx="4734549" cy="2630300"/>
          </a:xfrm>
          <a:prstGeom prst="rect">
            <a:avLst/>
          </a:prstGeom>
          <a:noFill/>
          <a:ln>
            <a:noFill/>
          </a:ln>
        </p:spPr>
      </p:pic>
      <p:sp>
        <p:nvSpPr>
          <p:cNvPr id="153" name="Google Shape;153;p25"/>
          <p:cNvSpPr txBox="1"/>
          <p:nvPr/>
        </p:nvSpPr>
        <p:spPr>
          <a:xfrm>
            <a:off x="3908375" y="3963200"/>
            <a:ext cx="478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hlink"/>
                </a:solidFill>
                <a:uFill>
                  <a:noFill/>
                </a:uFill>
                <a:latin typeface="Montserrat"/>
                <a:ea typeface="Montserrat"/>
                <a:cs typeface="Montserrat"/>
                <a:sym typeface="Montserrat"/>
                <a:hlinkClick r:id="rId6"/>
              </a:rPr>
              <a:t>https://www.educba.com/retrieval-augmented-generation/</a:t>
            </a:r>
            <a:r>
              <a:rPr lang="en" sz="1100">
                <a:solidFill>
                  <a:schemeClr val="dk1"/>
                </a:solidFill>
                <a:latin typeface="Montserrat"/>
                <a:ea typeface="Montserrat"/>
                <a:cs typeface="Montserrat"/>
                <a:sym typeface="Montserrat"/>
              </a:rPr>
              <a:t> </a:t>
            </a:r>
            <a:endParaRPr sz="1100">
              <a:latin typeface="Montserrat"/>
              <a:ea typeface="Montserrat"/>
              <a:cs typeface="Montserrat"/>
              <a:sym typeface="Montserrat"/>
            </a:endParaRPr>
          </a:p>
        </p:txBody>
      </p:sp>
      <p:sp>
        <p:nvSpPr>
          <p:cNvPr id="154" name="Google Shape;154;p25"/>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7"/>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62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650">
                <a:solidFill>
                  <a:srgbClr val="980000"/>
                </a:solidFill>
                <a:highlight>
                  <a:schemeClr val="lt1"/>
                </a:highlight>
                <a:latin typeface="Montserrat"/>
                <a:ea typeface="Montserrat"/>
                <a:cs typeface="Montserrat"/>
                <a:sym typeface="Montserrat"/>
              </a:rPr>
              <a:t>Some questions are simple quote lookups</a:t>
            </a:r>
            <a:endParaRPr b="1" i="1" sz="1650">
              <a:solidFill>
                <a:schemeClr val="dk2"/>
              </a:solidFill>
              <a:highlight>
                <a:schemeClr val="lt1"/>
              </a:highlight>
              <a:latin typeface="Montserrat"/>
              <a:ea typeface="Montserrat"/>
              <a:cs typeface="Montserrat"/>
              <a:sym typeface="Montserrat"/>
            </a:endParaRPr>
          </a:p>
          <a:p>
            <a:pPr indent="0" lvl="0" marL="0" rtl="0" algn="l">
              <a:spcBef>
                <a:spcPts val="1800"/>
              </a:spcBef>
              <a:spcAft>
                <a:spcPts val="1800"/>
              </a:spcAft>
              <a:buSzPts val="990"/>
              <a:buNone/>
            </a:pPr>
            <a:r>
              <a:t/>
            </a:r>
            <a:endParaRPr sz="1710">
              <a:solidFill>
                <a:srgbClr val="333333"/>
              </a:solidFill>
              <a:highlight>
                <a:schemeClr val="lt1"/>
              </a:highlight>
              <a:latin typeface="Montserrat"/>
              <a:ea typeface="Montserrat"/>
              <a:cs typeface="Montserrat"/>
              <a:sym typeface="Montserrat"/>
            </a:endParaRPr>
          </a:p>
        </p:txBody>
      </p:sp>
      <p:sp>
        <p:nvSpPr>
          <p:cNvPr id="160" name="Google Shape;160;p26"/>
          <p:cNvSpPr txBox="1"/>
          <p:nvPr>
            <p:ph idx="1" type="body"/>
          </p:nvPr>
        </p:nvSpPr>
        <p:spPr>
          <a:xfrm>
            <a:off x="411450" y="1104725"/>
            <a:ext cx="8247000" cy="3401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Montserrat"/>
              <a:buChar char="●"/>
            </a:pPr>
            <a:r>
              <a:rPr b="1" i="1" lang="en" sz="1600">
                <a:latin typeface="Montserrat"/>
                <a:ea typeface="Montserrat"/>
                <a:cs typeface="Montserrat"/>
                <a:sym typeface="Montserrat"/>
              </a:rPr>
              <a:t>True or False: New AI data centers often rely on air cooling due to high server power densities.</a:t>
            </a:r>
            <a:br>
              <a:rPr b="1" i="1" lang="en" sz="1600">
                <a:latin typeface="Montserrat"/>
                <a:ea typeface="Montserrat"/>
                <a:cs typeface="Montserrat"/>
                <a:sym typeface="Montserrat"/>
              </a:rPr>
            </a:br>
            <a:endParaRPr b="1" i="1" sz="1600">
              <a:latin typeface="Montserrat"/>
              <a:ea typeface="Montserrat"/>
              <a:cs typeface="Montserrat"/>
              <a:sym typeface="Montserrat"/>
            </a:endParaRPr>
          </a:p>
          <a:p>
            <a:pPr indent="-330200" lvl="1" marL="914400" rtl="0" algn="l">
              <a:lnSpc>
                <a:spcPct val="100000"/>
              </a:lnSpc>
              <a:spcBef>
                <a:spcPts val="0"/>
              </a:spcBef>
              <a:spcAft>
                <a:spcPts val="0"/>
              </a:spcAft>
              <a:buSzPts val="1600"/>
              <a:buFont typeface="Montserrat"/>
              <a:buChar char="○"/>
            </a:pPr>
            <a:r>
              <a:rPr b="1" lang="en" sz="1600">
                <a:solidFill>
                  <a:srgbClr val="3C4043"/>
                </a:solidFill>
                <a:latin typeface="Montserrat"/>
                <a:ea typeface="Montserrat"/>
                <a:cs typeface="Montserrat"/>
                <a:sym typeface="Montserrat"/>
              </a:rPr>
              <a:t>Answer</a:t>
            </a:r>
            <a:r>
              <a:rPr lang="en" sz="1600">
                <a:solidFill>
                  <a:srgbClr val="3C4043"/>
                </a:solidFill>
                <a:latin typeface="Montserrat"/>
                <a:ea typeface="Montserrat"/>
                <a:cs typeface="Montserrat"/>
                <a:sym typeface="Montserrat"/>
              </a:rPr>
              <a:t>: FALSE. </a:t>
            </a:r>
            <a:endParaRPr sz="1600">
              <a:solidFill>
                <a:srgbClr val="3C4043"/>
              </a:solidFill>
              <a:latin typeface="Montserrat"/>
              <a:ea typeface="Montserrat"/>
              <a:cs typeface="Montserrat"/>
              <a:sym typeface="Montserrat"/>
            </a:endParaRPr>
          </a:p>
          <a:p>
            <a:pPr indent="-330200" lvl="1" marL="914400" rtl="0" algn="l">
              <a:lnSpc>
                <a:spcPct val="100000"/>
              </a:lnSpc>
              <a:spcBef>
                <a:spcPts val="0"/>
              </a:spcBef>
              <a:spcAft>
                <a:spcPts val="0"/>
              </a:spcAft>
              <a:buSzPts val="1600"/>
              <a:buFont typeface="Montserrat"/>
              <a:buChar char="○"/>
            </a:pPr>
            <a:r>
              <a:rPr b="1" lang="en" sz="1600">
                <a:solidFill>
                  <a:srgbClr val="3C4043"/>
                </a:solidFill>
                <a:latin typeface="Montserrat"/>
                <a:ea typeface="Montserrat"/>
                <a:cs typeface="Montserrat"/>
                <a:sym typeface="Montserrat"/>
              </a:rPr>
              <a:t>Supporting refID(s)</a:t>
            </a:r>
            <a:r>
              <a:rPr lang="en" sz="1600">
                <a:solidFill>
                  <a:srgbClr val="3C4043"/>
                </a:solidFill>
                <a:latin typeface="Montserrat"/>
                <a:ea typeface="Montserrat"/>
                <a:cs typeface="Montserrat"/>
                <a:sym typeface="Montserrat"/>
              </a:rPr>
              <a:t>: [</a:t>
            </a:r>
            <a:r>
              <a:rPr lang="en" sz="1600">
                <a:solidFill>
                  <a:schemeClr val="hlink"/>
                </a:solidFill>
                <a:uFill>
                  <a:noFill/>
                </a:uFill>
                <a:latin typeface="Montserrat"/>
                <a:ea typeface="Montserrat"/>
                <a:cs typeface="Montserrat"/>
                <a:sym typeface="Montserrat"/>
                <a:hlinkClick r:id="rId3"/>
              </a:rPr>
              <a:t>li2025b</a:t>
            </a:r>
            <a:r>
              <a:rPr lang="en" sz="1600">
                <a:solidFill>
                  <a:srgbClr val="3C4043"/>
                </a:solidFill>
                <a:latin typeface="Montserrat"/>
                <a:ea typeface="Montserrat"/>
                <a:cs typeface="Montserrat"/>
                <a:sym typeface="Montserrat"/>
              </a:rPr>
              <a:t>]</a:t>
            </a:r>
            <a:endParaRPr sz="1600">
              <a:solidFill>
                <a:srgbClr val="3C4043"/>
              </a:solidFill>
              <a:latin typeface="Montserrat"/>
              <a:ea typeface="Montserrat"/>
              <a:cs typeface="Montserrat"/>
              <a:sym typeface="Montserrat"/>
            </a:endParaRPr>
          </a:p>
          <a:p>
            <a:pPr indent="-330200" lvl="1" marL="914400" rtl="0" algn="l">
              <a:lnSpc>
                <a:spcPct val="100000"/>
              </a:lnSpc>
              <a:spcBef>
                <a:spcPts val="0"/>
              </a:spcBef>
              <a:spcAft>
                <a:spcPts val="0"/>
              </a:spcAft>
              <a:buSzPts val="1600"/>
              <a:buFont typeface="Montserrat"/>
              <a:buChar char="○"/>
            </a:pPr>
            <a:r>
              <a:rPr b="1" lang="en" sz="1600">
                <a:solidFill>
                  <a:srgbClr val="3C4043"/>
                </a:solidFill>
                <a:latin typeface="Montserrat"/>
                <a:ea typeface="Montserrat"/>
                <a:cs typeface="Montserrat"/>
                <a:sym typeface="Montserrat"/>
              </a:rPr>
              <a:t>Supporting material(s)</a:t>
            </a:r>
            <a:r>
              <a:rPr lang="en" sz="1600">
                <a:solidFill>
                  <a:srgbClr val="3C4043"/>
                </a:solidFill>
                <a:latin typeface="Montserrat"/>
                <a:ea typeface="Montserrat"/>
                <a:cs typeface="Montserrat"/>
                <a:sym typeface="Montserrat"/>
              </a:rPr>
              <a:t>: [“In general, new data centers dedicated to AI training often rely on liquid cooling due to the high server power densities.”]</a:t>
            </a:r>
            <a:br>
              <a:rPr lang="en" sz="1600">
                <a:solidFill>
                  <a:srgbClr val="3C4043"/>
                </a:solidFill>
                <a:latin typeface="Montserrat"/>
                <a:ea typeface="Montserrat"/>
                <a:cs typeface="Montserrat"/>
                <a:sym typeface="Montserrat"/>
              </a:rPr>
            </a:br>
            <a:endParaRPr sz="1600">
              <a:solidFill>
                <a:srgbClr val="3C4043"/>
              </a:solidFill>
              <a:latin typeface="Montserrat"/>
              <a:ea typeface="Montserrat"/>
              <a:cs typeface="Montserrat"/>
              <a:sym typeface="Montserrat"/>
            </a:endParaRPr>
          </a:p>
          <a:p>
            <a:pPr indent="0" lvl="0" marL="0" rtl="0" algn="l">
              <a:lnSpc>
                <a:spcPct val="100000"/>
              </a:lnSpc>
              <a:spcBef>
                <a:spcPts val="1800"/>
              </a:spcBef>
              <a:spcAft>
                <a:spcPts val="0"/>
              </a:spcAft>
              <a:buNone/>
            </a:pPr>
            <a:br>
              <a:rPr lang="en" sz="1600">
                <a:solidFill>
                  <a:srgbClr val="333333"/>
                </a:solidFill>
                <a:highlight>
                  <a:schemeClr val="lt1"/>
                </a:highlight>
                <a:latin typeface="Montserrat"/>
                <a:ea typeface="Montserrat"/>
                <a:cs typeface="Montserrat"/>
                <a:sym typeface="Montserrat"/>
              </a:rPr>
            </a:br>
            <a:br>
              <a:rPr lang="en" sz="1600">
                <a:solidFill>
                  <a:srgbClr val="3C4043"/>
                </a:solidFill>
                <a:latin typeface="Montserrat"/>
                <a:ea typeface="Montserrat"/>
                <a:cs typeface="Montserrat"/>
                <a:sym typeface="Montserrat"/>
              </a:rPr>
            </a:br>
            <a:endParaRPr sz="1600">
              <a:solidFill>
                <a:srgbClr val="3C4043"/>
              </a:solidFill>
              <a:latin typeface="Montserrat"/>
              <a:ea typeface="Montserrat"/>
              <a:cs typeface="Montserrat"/>
              <a:sym typeface="Montserrat"/>
            </a:endParaRPr>
          </a:p>
          <a:p>
            <a:pPr indent="0" lvl="0" marL="0" rtl="0" algn="l">
              <a:lnSpc>
                <a:spcPct val="100000"/>
              </a:lnSpc>
              <a:spcBef>
                <a:spcPts val="1800"/>
              </a:spcBef>
              <a:spcAft>
                <a:spcPts val="0"/>
              </a:spcAft>
              <a:buNone/>
            </a:pPr>
            <a:r>
              <a:t/>
            </a:r>
            <a:endParaRPr sz="160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800"/>
              </a:spcBef>
              <a:spcAft>
                <a:spcPts val="1800"/>
              </a:spcAft>
              <a:buNone/>
            </a:pPr>
            <a:r>
              <a:t/>
            </a:r>
            <a:endParaRPr sz="1600">
              <a:solidFill>
                <a:srgbClr val="333333"/>
              </a:solidFill>
              <a:highlight>
                <a:srgbClr val="FFFFFF"/>
              </a:highlight>
              <a:latin typeface="Montserrat"/>
              <a:ea typeface="Montserrat"/>
              <a:cs typeface="Montserrat"/>
              <a:sym typeface="Montserrat"/>
            </a:endParaRPr>
          </a:p>
        </p:txBody>
      </p:sp>
      <p:sp>
        <p:nvSpPr>
          <p:cNvPr id="161" name="Google Shape;161;p26"/>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4"/>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5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650">
                <a:solidFill>
                  <a:srgbClr val="980000"/>
                </a:solidFill>
                <a:highlight>
                  <a:schemeClr val="lt1"/>
                </a:highlight>
                <a:latin typeface="Montserrat"/>
                <a:ea typeface="Montserrat"/>
                <a:cs typeface="Montserrat"/>
                <a:sym typeface="Montserrat"/>
              </a:rPr>
              <a:t>Some questions require reasoning or simple math.</a:t>
            </a:r>
            <a:endParaRPr b="1" i="1" sz="1650">
              <a:solidFill>
                <a:schemeClr val="dk2"/>
              </a:solidFill>
              <a:highlight>
                <a:schemeClr val="lt1"/>
              </a:highlight>
              <a:latin typeface="Montserrat"/>
              <a:ea typeface="Montserrat"/>
              <a:cs typeface="Montserrat"/>
              <a:sym typeface="Montserrat"/>
            </a:endParaRPr>
          </a:p>
          <a:p>
            <a:pPr indent="0" lvl="0" marL="0" rtl="0" algn="l">
              <a:spcBef>
                <a:spcPts val="1800"/>
              </a:spcBef>
              <a:spcAft>
                <a:spcPts val="1800"/>
              </a:spcAft>
              <a:buSzPts val="990"/>
              <a:buNone/>
            </a:pPr>
            <a:r>
              <a:t/>
            </a:r>
            <a:endParaRPr sz="1710">
              <a:solidFill>
                <a:srgbClr val="333333"/>
              </a:solidFill>
              <a:highlight>
                <a:schemeClr val="lt1"/>
              </a:highlight>
              <a:latin typeface="Montserrat"/>
              <a:ea typeface="Montserrat"/>
              <a:cs typeface="Montserrat"/>
              <a:sym typeface="Montserrat"/>
            </a:endParaRPr>
          </a:p>
        </p:txBody>
      </p:sp>
      <p:sp>
        <p:nvSpPr>
          <p:cNvPr id="167" name="Google Shape;167;p27"/>
          <p:cNvSpPr txBox="1"/>
          <p:nvPr>
            <p:ph idx="1" type="body"/>
          </p:nvPr>
        </p:nvSpPr>
        <p:spPr>
          <a:xfrm>
            <a:off x="411450" y="1104725"/>
            <a:ext cx="8247000" cy="3401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333333"/>
              </a:buClr>
              <a:buSzPts val="1500"/>
              <a:buFont typeface="Montserrat"/>
              <a:buChar char="●"/>
            </a:pPr>
            <a:r>
              <a:rPr b="1" i="1" lang="en" sz="1500">
                <a:highlight>
                  <a:schemeClr val="lt1"/>
                </a:highlight>
                <a:latin typeface="Montserrat"/>
                <a:ea typeface="Montserrat"/>
                <a:cs typeface="Montserrat"/>
                <a:sym typeface="Montserrat"/>
              </a:rPr>
              <a:t>How many U.S. household-years of electricity consumption is training a 6.1B-parameter language model equivalent to?</a:t>
            </a:r>
            <a:r>
              <a:rPr i="1" lang="en" sz="1500">
                <a:solidFill>
                  <a:srgbClr val="333333"/>
                </a:solidFill>
                <a:highlight>
                  <a:schemeClr val="lt1"/>
                </a:highlight>
                <a:latin typeface="Montserrat"/>
                <a:ea typeface="Montserrat"/>
                <a:cs typeface="Montserrat"/>
                <a:sym typeface="Montserrat"/>
              </a:rPr>
              <a:t> </a:t>
            </a:r>
            <a:br>
              <a:rPr i="1" lang="en" sz="1500">
                <a:solidFill>
                  <a:srgbClr val="333333"/>
                </a:solidFill>
                <a:highlight>
                  <a:schemeClr val="lt1"/>
                </a:highlight>
                <a:latin typeface="Montserrat"/>
                <a:ea typeface="Montserrat"/>
                <a:cs typeface="Montserrat"/>
                <a:sym typeface="Montserrat"/>
              </a:rPr>
            </a:br>
            <a:endParaRPr i="1" sz="1500">
              <a:solidFill>
                <a:srgbClr val="333333"/>
              </a:solidFill>
              <a:highlight>
                <a:schemeClr val="lt1"/>
              </a:highlight>
              <a:latin typeface="Montserrat"/>
              <a:ea typeface="Montserrat"/>
              <a:cs typeface="Montserrat"/>
              <a:sym typeface="Montserrat"/>
            </a:endParaRPr>
          </a:p>
          <a:p>
            <a:pPr indent="-323850" lvl="1" marL="914400" rtl="0" algn="l">
              <a:lnSpc>
                <a:spcPct val="100000"/>
              </a:lnSpc>
              <a:spcBef>
                <a:spcPts val="0"/>
              </a:spcBef>
              <a:spcAft>
                <a:spcPts val="0"/>
              </a:spcAft>
              <a:buClr>
                <a:srgbClr val="333333"/>
              </a:buClr>
              <a:buSzPts val="1500"/>
              <a:buFont typeface="Montserrat"/>
              <a:buChar char="○"/>
            </a:pPr>
            <a:r>
              <a:rPr b="1" lang="en" sz="1500">
                <a:solidFill>
                  <a:srgbClr val="333333"/>
                </a:solidFill>
                <a:highlight>
                  <a:schemeClr val="lt1"/>
                </a:highlight>
                <a:latin typeface="Montserrat"/>
                <a:ea typeface="Montserrat"/>
                <a:cs typeface="Montserrat"/>
                <a:sym typeface="Montserrat"/>
              </a:rPr>
              <a:t>Answer</a:t>
            </a:r>
            <a:r>
              <a:rPr lang="en" sz="1500">
                <a:solidFill>
                  <a:srgbClr val="333333"/>
                </a:solidFill>
                <a:highlight>
                  <a:schemeClr val="lt1"/>
                </a:highlight>
                <a:latin typeface="Montserrat"/>
                <a:ea typeface="Montserrat"/>
                <a:cs typeface="Montserrat"/>
                <a:sym typeface="Montserrat"/>
              </a:rPr>
              <a:t>: 1.3 household-years. </a:t>
            </a:r>
            <a:endParaRPr sz="1500">
              <a:solidFill>
                <a:srgbClr val="333333"/>
              </a:solidFill>
              <a:highlight>
                <a:schemeClr val="lt1"/>
              </a:highlight>
              <a:latin typeface="Montserrat"/>
              <a:ea typeface="Montserrat"/>
              <a:cs typeface="Montserrat"/>
              <a:sym typeface="Montserrat"/>
            </a:endParaRPr>
          </a:p>
          <a:p>
            <a:pPr indent="-323850" lvl="1" marL="914400" rtl="0" algn="l">
              <a:lnSpc>
                <a:spcPct val="100000"/>
              </a:lnSpc>
              <a:spcBef>
                <a:spcPts val="0"/>
              </a:spcBef>
              <a:spcAft>
                <a:spcPts val="0"/>
              </a:spcAft>
              <a:buClr>
                <a:srgbClr val="333333"/>
              </a:buClr>
              <a:buSzPts val="1500"/>
              <a:buFont typeface="Montserrat"/>
              <a:buChar char="○"/>
            </a:pPr>
            <a:r>
              <a:rPr b="1" lang="en" sz="1500">
                <a:solidFill>
                  <a:srgbClr val="333333"/>
                </a:solidFill>
                <a:highlight>
                  <a:schemeClr val="lt1"/>
                </a:highlight>
                <a:latin typeface="Montserrat"/>
                <a:ea typeface="Montserrat"/>
                <a:cs typeface="Montserrat"/>
                <a:sym typeface="Montserrat"/>
              </a:rPr>
              <a:t>Supporting refID(s)</a:t>
            </a:r>
            <a:r>
              <a:rPr lang="en" sz="1500">
                <a:solidFill>
                  <a:srgbClr val="333333"/>
                </a:solidFill>
                <a:highlight>
                  <a:schemeClr val="lt1"/>
                </a:highlight>
                <a:latin typeface="Montserrat"/>
                <a:ea typeface="Montserrat"/>
                <a:cs typeface="Montserrat"/>
                <a:sym typeface="Montserrat"/>
              </a:rPr>
              <a:t>: [</a:t>
            </a:r>
            <a:r>
              <a:rPr lang="en" sz="1500">
                <a:solidFill>
                  <a:schemeClr val="accent5"/>
                </a:solidFill>
                <a:highlight>
                  <a:schemeClr val="lt1"/>
                </a:highlight>
                <a:uFill>
                  <a:noFill/>
                </a:uFill>
                <a:latin typeface="Montserrat"/>
                <a:ea typeface="Montserrat"/>
                <a:cs typeface="Montserrat"/>
                <a:sym typeface="Montserrat"/>
                <a:hlinkClick r:id="rId3">
                  <a:extLst>
                    <a:ext uri="{A12FA001-AC4F-418D-AE19-62706E023703}">
                      <ahyp:hlinkClr val="tx"/>
                    </a:ext>
                  </a:extLst>
                </a:hlinkClick>
              </a:rPr>
              <a:t>dodge2022</a:t>
            </a:r>
            <a:r>
              <a:rPr lang="en" sz="1500">
                <a:solidFill>
                  <a:srgbClr val="333333"/>
                </a:solidFill>
                <a:highlight>
                  <a:schemeClr val="lt1"/>
                </a:highlight>
                <a:latin typeface="Montserrat"/>
                <a:ea typeface="Montserrat"/>
                <a:cs typeface="Montserrat"/>
                <a:sym typeface="Montserrat"/>
              </a:rPr>
              <a:t>, </a:t>
            </a:r>
            <a:r>
              <a:rPr lang="en" sz="1500">
                <a:solidFill>
                  <a:schemeClr val="accent5"/>
                </a:solidFill>
                <a:highlight>
                  <a:schemeClr val="lt1"/>
                </a:highlight>
                <a:uFill>
                  <a:noFill/>
                </a:uFill>
                <a:latin typeface="Montserrat"/>
                <a:ea typeface="Montserrat"/>
                <a:cs typeface="Montserrat"/>
                <a:sym typeface="Montserrat"/>
                <a:hlinkClick r:id="rId4">
                  <a:extLst>
                    <a:ext uri="{A12FA001-AC4F-418D-AE19-62706E023703}">
                      <ahyp:hlinkClr val="tx"/>
                    </a:ext>
                  </a:extLst>
                </a:hlinkClick>
              </a:rPr>
              <a:t>strubell2019</a:t>
            </a:r>
            <a:r>
              <a:rPr lang="en" sz="1500">
                <a:solidFill>
                  <a:srgbClr val="333333"/>
                </a:solidFill>
                <a:highlight>
                  <a:schemeClr val="lt1"/>
                </a:highlight>
                <a:latin typeface="Montserrat"/>
                <a:ea typeface="Montserrat"/>
                <a:cs typeface="Montserrat"/>
                <a:sym typeface="Montserrat"/>
              </a:rPr>
              <a:t>]</a:t>
            </a:r>
            <a:endParaRPr sz="1500">
              <a:solidFill>
                <a:srgbClr val="333333"/>
              </a:solidFill>
              <a:highlight>
                <a:schemeClr val="lt1"/>
              </a:highlight>
              <a:latin typeface="Montserrat"/>
              <a:ea typeface="Montserrat"/>
              <a:cs typeface="Montserrat"/>
              <a:sym typeface="Montserrat"/>
            </a:endParaRPr>
          </a:p>
          <a:p>
            <a:pPr indent="-323850" lvl="1" marL="914400" rtl="0" algn="l">
              <a:lnSpc>
                <a:spcPct val="100000"/>
              </a:lnSpc>
              <a:spcBef>
                <a:spcPts val="0"/>
              </a:spcBef>
              <a:spcAft>
                <a:spcPts val="0"/>
              </a:spcAft>
              <a:buClr>
                <a:srgbClr val="333333"/>
              </a:buClr>
              <a:buSzPts val="1500"/>
              <a:buFont typeface="Montserrat"/>
              <a:buChar char="○"/>
            </a:pPr>
            <a:r>
              <a:rPr b="1" lang="en" sz="1500">
                <a:solidFill>
                  <a:srgbClr val="333333"/>
                </a:solidFill>
                <a:highlight>
                  <a:schemeClr val="lt1"/>
                </a:highlight>
                <a:latin typeface="Montserrat"/>
                <a:ea typeface="Montserrat"/>
                <a:cs typeface="Montserrat"/>
                <a:sym typeface="Montserrat"/>
              </a:rPr>
              <a:t>Supporting materials</a:t>
            </a:r>
            <a:r>
              <a:rPr lang="en" sz="1500">
                <a:solidFill>
                  <a:srgbClr val="333333"/>
                </a:solidFill>
                <a:highlight>
                  <a:schemeClr val="lt1"/>
                </a:highlight>
                <a:latin typeface="Montserrat"/>
                <a:ea typeface="Montserrat"/>
                <a:cs typeface="Montserrat"/>
                <a:sym typeface="Montserrat"/>
              </a:rPr>
              <a:t>: [“The 6.1B parameter model consumed 13.8 MWh.”; “Average U.S. household consumption ≈ 10,715 kWh/yr.”] </a:t>
            </a:r>
            <a:endParaRPr sz="1500">
              <a:solidFill>
                <a:srgbClr val="333333"/>
              </a:solidFill>
              <a:highlight>
                <a:schemeClr val="lt1"/>
              </a:highlight>
              <a:latin typeface="Montserrat"/>
              <a:ea typeface="Montserrat"/>
              <a:cs typeface="Montserrat"/>
              <a:sym typeface="Montserrat"/>
            </a:endParaRPr>
          </a:p>
          <a:p>
            <a:pPr indent="-323850" lvl="1" marL="914400" rtl="0" algn="l">
              <a:lnSpc>
                <a:spcPct val="100000"/>
              </a:lnSpc>
              <a:spcBef>
                <a:spcPts val="0"/>
              </a:spcBef>
              <a:spcAft>
                <a:spcPts val="0"/>
              </a:spcAft>
              <a:buClr>
                <a:srgbClr val="333333"/>
              </a:buClr>
              <a:buSzPts val="1500"/>
              <a:buFont typeface="Montserrat"/>
              <a:buChar char="○"/>
            </a:pPr>
            <a:r>
              <a:rPr b="1" i="1" lang="en" sz="1500">
                <a:solidFill>
                  <a:srgbClr val="333333"/>
                </a:solidFill>
                <a:highlight>
                  <a:schemeClr val="lt1"/>
                </a:highlight>
                <a:latin typeface="Montserrat"/>
                <a:ea typeface="Montserrat"/>
                <a:cs typeface="Montserrat"/>
                <a:sym typeface="Montserrat"/>
              </a:rPr>
              <a:t>Reasoning</a:t>
            </a:r>
            <a:r>
              <a:rPr lang="en" sz="1500">
                <a:solidFill>
                  <a:srgbClr val="333333"/>
                </a:solidFill>
                <a:highlight>
                  <a:schemeClr val="lt1"/>
                </a:highlight>
                <a:latin typeface="Montserrat"/>
                <a:ea typeface="Montserrat"/>
                <a:cs typeface="Montserrat"/>
                <a:sym typeface="Montserrat"/>
              </a:rPr>
              <a:t>: 13.8 MWh ÷ 10.7 MWh/yr ≈ 1.3 household-years of electricity.</a:t>
            </a:r>
            <a:endParaRPr b="1" i="1" sz="1500">
              <a:highlight>
                <a:schemeClr val="lt1"/>
              </a:highlight>
              <a:latin typeface="Montserrat"/>
              <a:ea typeface="Montserrat"/>
              <a:cs typeface="Montserrat"/>
              <a:sym typeface="Montserrat"/>
            </a:endParaRPr>
          </a:p>
          <a:p>
            <a:pPr indent="0" lvl="0" marL="0" rtl="0" algn="l">
              <a:lnSpc>
                <a:spcPct val="100000"/>
              </a:lnSpc>
              <a:spcBef>
                <a:spcPts val="1800"/>
              </a:spcBef>
              <a:spcAft>
                <a:spcPts val="0"/>
              </a:spcAft>
              <a:buNone/>
            </a:pPr>
            <a:br>
              <a:rPr lang="en" sz="1600">
                <a:solidFill>
                  <a:srgbClr val="333333"/>
                </a:solidFill>
                <a:highlight>
                  <a:schemeClr val="lt1"/>
                </a:highlight>
                <a:latin typeface="Montserrat"/>
                <a:ea typeface="Montserrat"/>
                <a:cs typeface="Montserrat"/>
                <a:sym typeface="Montserrat"/>
              </a:rPr>
            </a:br>
            <a:br>
              <a:rPr lang="en" sz="1600">
                <a:solidFill>
                  <a:srgbClr val="3C4043"/>
                </a:solidFill>
                <a:latin typeface="Montserrat"/>
                <a:ea typeface="Montserrat"/>
                <a:cs typeface="Montserrat"/>
                <a:sym typeface="Montserrat"/>
              </a:rPr>
            </a:br>
            <a:endParaRPr sz="1600">
              <a:solidFill>
                <a:srgbClr val="3C4043"/>
              </a:solidFill>
              <a:latin typeface="Montserrat"/>
              <a:ea typeface="Montserrat"/>
              <a:cs typeface="Montserrat"/>
              <a:sym typeface="Montserrat"/>
            </a:endParaRPr>
          </a:p>
          <a:p>
            <a:pPr indent="0" lvl="0" marL="0" rtl="0" algn="l">
              <a:lnSpc>
                <a:spcPct val="100000"/>
              </a:lnSpc>
              <a:spcBef>
                <a:spcPts val="1800"/>
              </a:spcBef>
              <a:spcAft>
                <a:spcPts val="0"/>
              </a:spcAft>
              <a:buNone/>
            </a:pPr>
            <a:r>
              <a:t/>
            </a:r>
            <a:endParaRPr sz="160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800"/>
              </a:spcBef>
              <a:spcAft>
                <a:spcPts val="1800"/>
              </a:spcAft>
              <a:buNone/>
            </a:pPr>
            <a:r>
              <a:t/>
            </a:r>
            <a:endParaRPr sz="1600">
              <a:solidFill>
                <a:srgbClr val="333333"/>
              </a:solidFill>
              <a:highlight>
                <a:srgbClr val="FFFFFF"/>
              </a:highlight>
              <a:latin typeface="Montserrat"/>
              <a:ea typeface="Montserrat"/>
              <a:cs typeface="Montserrat"/>
              <a:sym typeface="Montserrat"/>
            </a:endParaRPr>
          </a:p>
        </p:txBody>
      </p:sp>
      <p:sp>
        <p:nvSpPr>
          <p:cNvPr id="168" name="Google Shape;168;p27"/>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5"/>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idx="1" type="body"/>
          </p:nvPr>
        </p:nvSpPr>
        <p:spPr>
          <a:xfrm>
            <a:off x="311700" y="1152475"/>
            <a:ext cx="8612100" cy="1799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800"/>
              </a:spcAft>
              <a:buNone/>
            </a:pPr>
            <a:r>
              <a:t/>
            </a:r>
            <a:endParaRPr sz="1400">
              <a:latin typeface="Montserrat"/>
              <a:ea typeface="Montserrat"/>
              <a:cs typeface="Montserrat"/>
              <a:sym typeface="Montserrat"/>
            </a:endParaRPr>
          </a:p>
        </p:txBody>
      </p:sp>
      <p:sp>
        <p:nvSpPr>
          <p:cNvPr id="174" name="Google Shape;174;p28"/>
          <p:cNvSpPr txBox="1"/>
          <p:nvPr>
            <p:ph idx="1" type="body"/>
          </p:nvPr>
        </p:nvSpPr>
        <p:spPr>
          <a:xfrm>
            <a:off x="311700" y="942725"/>
            <a:ext cx="8247000" cy="3401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b="1" i="1" lang="en" sz="1400">
                <a:highlight>
                  <a:srgbClr val="FFFFFF"/>
                </a:highlight>
                <a:latin typeface="Montserrat"/>
                <a:ea typeface="Montserrat"/>
                <a:cs typeface="Montserrat"/>
                <a:sym typeface="Montserrat"/>
              </a:rPr>
              <a:t>What is the estimated CO2 emissions (in pounds) from training the BERT‑base model for 79 hours on 64 V100 GPUs?</a:t>
            </a:r>
            <a:br>
              <a:rPr b="1" i="1" lang="en" sz="1400">
                <a:highlight>
                  <a:srgbClr val="FFFFFF"/>
                </a:highlight>
                <a:latin typeface="Montserrat"/>
                <a:ea typeface="Montserrat"/>
                <a:cs typeface="Montserrat"/>
                <a:sym typeface="Montserrat"/>
              </a:rPr>
            </a:br>
            <a:br>
              <a:rPr lang="en" sz="1400">
                <a:solidFill>
                  <a:srgbClr val="333333"/>
                </a:solidFill>
                <a:highlight>
                  <a:srgbClr val="FFFFFF"/>
                </a:highlight>
                <a:latin typeface="Montserrat"/>
                <a:ea typeface="Montserrat"/>
                <a:cs typeface="Montserrat"/>
                <a:sym typeface="Montserrat"/>
              </a:rPr>
            </a:br>
            <a:r>
              <a:rPr b="1" lang="en" sz="1400">
                <a:solidFill>
                  <a:srgbClr val="333333"/>
                </a:solidFill>
                <a:highlight>
                  <a:srgbClr val="FFFFFF"/>
                </a:highlight>
                <a:latin typeface="Montserrat"/>
                <a:ea typeface="Montserrat"/>
                <a:cs typeface="Montserrat"/>
                <a:sym typeface="Montserrat"/>
              </a:rPr>
              <a:t>Answer</a:t>
            </a:r>
            <a:r>
              <a:rPr lang="en" sz="1400">
                <a:solidFill>
                  <a:srgbClr val="333333"/>
                </a:solidFill>
                <a:highlight>
                  <a:srgbClr val="FFFFFF"/>
                </a:highlight>
                <a:latin typeface="Montserrat"/>
                <a:ea typeface="Montserrat"/>
                <a:cs typeface="Montserrat"/>
                <a:sym typeface="Montserrat"/>
              </a:rPr>
              <a:t>: 1438 lbs. </a:t>
            </a:r>
            <a:r>
              <a:rPr b="1" lang="en" sz="1400">
                <a:solidFill>
                  <a:schemeClr val="dk1"/>
                </a:solidFill>
                <a:highlight>
                  <a:srgbClr val="FFFFFF"/>
                </a:highlight>
                <a:latin typeface="Montserrat"/>
                <a:ea typeface="Montserrat"/>
                <a:cs typeface="Montserrat"/>
                <a:sym typeface="Montserrat"/>
              </a:rPr>
              <a:t>Supporting refID(s)</a:t>
            </a:r>
            <a:r>
              <a:rPr lang="en" sz="1400">
                <a:solidFill>
                  <a:srgbClr val="333333"/>
                </a:solidFill>
                <a:highlight>
                  <a:srgbClr val="FFFFFF"/>
                </a:highlight>
                <a:latin typeface="Montserrat"/>
                <a:ea typeface="Montserrat"/>
                <a:cs typeface="Montserrat"/>
                <a:sym typeface="Montserrat"/>
              </a:rPr>
              <a:t>: [</a:t>
            </a:r>
            <a:r>
              <a:rPr lang="en" sz="1400">
                <a:solidFill>
                  <a:srgbClr val="0479A8"/>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strubell2019</a:t>
            </a:r>
            <a:r>
              <a:rPr lang="en" sz="1400">
                <a:solidFill>
                  <a:srgbClr val="333333"/>
                </a:solidFill>
                <a:highlight>
                  <a:srgbClr val="FFFFFF"/>
                </a:highlight>
                <a:latin typeface="Montserrat"/>
                <a:ea typeface="Montserrat"/>
                <a:cs typeface="Montserrat"/>
                <a:sym typeface="Montserrat"/>
              </a:rPr>
              <a:t>], </a:t>
            </a:r>
            <a:r>
              <a:rPr b="1" lang="en" sz="1400">
                <a:solidFill>
                  <a:srgbClr val="333333"/>
                </a:solidFill>
                <a:highlight>
                  <a:srgbClr val="FFFFFF"/>
                </a:highlight>
                <a:latin typeface="Montserrat"/>
                <a:ea typeface="Montserrat"/>
                <a:cs typeface="Montserrat"/>
                <a:sym typeface="Montserrat"/>
              </a:rPr>
              <a:t>Supporting materials</a:t>
            </a:r>
            <a:r>
              <a:rPr lang="en" sz="1400">
                <a:solidFill>
                  <a:srgbClr val="333333"/>
                </a:solidFill>
                <a:highlight>
                  <a:srgbClr val="FFFFFF"/>
                </a:highlight>
                <a:latin typeface="Montserrat"/>
                <a:ea typeface="Montserrat"/>
                <a:cs typeface="Montserrat"/>
                <a:sym typeface="Montserrat"/>
              </a:rPr>
              <a:t>: Table 3.</a:t>
            </a:r>
            <a:endParaRPr sz="1400">
              <a:solidFill>
                <a:srgbClr val="333333"/>
              </a:solidFill>
              <a:highlight>
                <a:srgbClr val="FFFFFF"/>
              </a:highlight>
              <a:latin typeface="Montserrat"/>
              <a:ea typeface="Montserrat"/>
              <a:cs typeface="Montserrat"/>
              <a:sym typeface="Montserrat"/>
            </a:endParaRPr>
          </a:p>
          <a:p>
            <a:pPr indent="0" lvl="0" marL="457200" rtl="0" algn="l">
              <a:lnSpc>
                <a:spcPct val="100000"/>
              </a:lnSpc>
              <a:spcBef>
                <a:spcPts val="1800"/>
              </a:spcBef>
              <a:spcAft>
                <a:spcPts val="0"/>
              </a:spcAft>
              <a:buNone/>
            </a:pPr>
            <a:r>
              <a:t/>
            </a:r>
            <a:endParaRPr sz="1400">
              <a:solidFill>
                <a:srgbClr val="333333"/>
              </a:solidFill>
              <a:highlight>
                <a:srgbClr val="FFFFFF"/>
              </a:highlight>
              <a:latin typeface="Montserrat"/>
              <a:ea typeface="Montserrat"/>
              <a:cs typeface="Montserrat"/>
              <a:sym typeface="Montserrat"/>
            </a:endParaRPr>
          </a:p>
          <a:p>
            <a:pPr indent="0" lvl="0" marL="457200" rtl="0" algn="l">
              <a:lnSpc>
                <a:spcPct val="100000"/>
              </a:lnSpc>
              <a:spcBef>
                <a:spcPts val="1800"/>
              </a:spcBef>
              <a:spcAft>
                <a:spcPts val="0"/>
              </a:spcAft>
              <a:buNone/>
            </a:pP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800"/>
              </a:spcBef>
              <a:spcAft>
                <a:spcPts val="1800"/>
              </a:spcAft>
              <a:buNone/>
            </a:pPr>
            <a:r>
              <a:t/>
            </a:r>
            <a:endParaRPr sz="1400">
              <a:solidFill>
                <a:srgbClr val="333333"/>
              </a:solidFill>
              <a:highlight>
                <a:srgbClr val="FFFFFF"/>
              </a:highlight>
              <a:latin typeface="Montserrat"/>
              <a:ea typeface="Montserrat"/>
              <a:cs typeface="Montserrat"/>
              <a:sym typeface="Montserrat"/>
            </a:endParaRPr>
          </a:p>
        </p:txBody>
      </p:sp>
      <p:pic>
        <p:nvPicPr>
          <p:cNvPr id="175" name="Google Shape;175;p28" title="Screenshot 2025-09-08 193145.png"/>
          <p:cNvPicPr preferRelativeResize="0"/>
          <p:nvPr/>
        </p:nvPicPr>
        <p:blipFill>
          <a:blip r:embed="rId4">
            <a:alphaModFix/>
          </a:blip>
          <a:stretch>
            <a:fillRect/>
          </a:stretch>
        </p:blipFill>
        <p:spPr>
          <a:xfrm>
            <a:off x="1203700" y="2174900"/>
            <a:ext cx="6463001" cy="2472050"/>
          </a:xfrm>
          <a:prstGeom prst="rect">
            <a:avLst/>
          </a:prstGeom>
          <a:noFill/>
          <a:ln>
            <a:noFill/>
          </a:ln>
        </p:spPr>
      </p:pic>
      <p:sp>
        <p:nvSpPr>
          <p:cNvPr id="176" name="Google Shape;176;p28"/>
          <p:cNvSpPr txBox="1"/>
          <p:nvPr/>
        </p:nvSpPr>
        <p:spPr>
          <a:xfrm>
            <a:off x="1363725" y="46886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hlink"/>
                </a:solidFill>
                <a:uFill>
                  <a:noFill/>
                </a:uFill>
                <a:latin typeface="Montserrat"/>
                <a:ea typeface="Montserrat"/>
                <a:cs typeface="Montserrat"/>
                <a:sym typeface="Montserrat"/>
                <a:hlinkClick r:id="rId5"/>
              </a:rPr>
              <a:t>https://arxiv.org/abs/1906.02243</a:t>
            </a:r>
            <a:r>
              <a:rPr lang="en" sz="1200">
                <a:latin typeface="Montserrat"/>
                <a:ea typeface="Montserrat"/>
                <a:cs typeface="Montserrat"/>
                <a:sym typeface="Montserrat"/>
              </a:rPr>
              <a:t> </a:t>
            </a:r>
            <a:endParaRPr sz="1200">
              <a:latin typeface="Montserrat"/>
              <a:ea typeface="Montserrat"/>
              <a:cs typeface="Montserrat"/>
              <a:sym typeface="Montserrat"/>
            </a:endParaRPr>
          </a:p>
        </p:txBody>
      </p:sp>
      <p:sp>
        <p:nvSpPr>
          <p:cNvPr id="177" name="Google Shape;177;p28"/>
          <p:cNvSpPr/>
          <p:nvPr/>
        </p:nvSpPr>
        <p:spPr>
          <a:xfrm>
            <a:off x="5674675" y="3086925"/>
            <a:ext cx="385500" cy="229800"/>
          </a:xfrm>
          <a:prstGeom prst="ellipse">
            <a:avLst/>
          </a:prstGeom>
          <a:noFill/>
          <a:ln cap="flat" cmpd="sng" w="9525">
            <a:solidFill>
              <a:srgbClr val="C505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8"/>
          <p:cNvSpPr txBox="1"/>
          <p:nvPr/>
        </p:nvSpPr>
        <p:spPr>
          <a:xfrm>
            <a:off x="431100" y="494453"/>
            <a:ext cx="769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500">
                <a:solidFill>
                  <a:srgbClr val="980000"/>
                </a:solidFill>
                <a:highlight>
                  <a:schemeClr val="lt1"/>
                </a:highlight>
                <a:latin typeface="Montserrat"/>
                <a:ea typeface="Montserrat"/>
                <a:cs typeface="Montserrat"/>
                <a:sym typeface="Montserrat"/>
              </a:rPr>
              <a:t>Some questions require you to properly parse table data from PDFs</a:t>
            </a:r>
            <a:endParaRPr b="1" i="1" sz="1500">
              <a:solidFill>
                <a:schemeClr val="dk2"/>
              </a:solidFill>
              <a:highlight>
                <a:schemeClr val="lt1"/>
              </a:highlight>
              <a:latin typeface="Montserrat"/>
              <a:ea typeface="Montserrat"/>
              <a:cs typeface="Montserrat"/>
              <a:sym typeface="Montserrat"/>
            </a:endParaRPr>
          </a:p>
        </p:txBody>
      </p:sp>
      <p:sp>
        <p:nvSpPr>
          <p:cNvPr id="179" name="Google Shape;179;p28"/>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idx="1" type="body"/>
          </p:nvPr>
        </p:nvSpPr>
        <p:spPr>
          <a:xfrm>
            <a:off x="311700" y="1152475"/>
            <a:ext cx="8612100" cy="1799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800"/>
              </a:spcAft>
              <a:buNone/>
            </a:pPr>
            <a:r>
              <a:t/>
            </a:r>
            <a:endParaRPr sz="1400">
              <a:latin typeface="Montserrat"/>
              <a:ea typeface="Montserrat"/>
              <a:cs typeface="Montserrat"/>
              <a:sym typeface="Montserrat"/>
            </a:endParaRPr>
          </a:p>
        </p:txBody>
      </p:sp>
      <p:sp>
        <p:nvSpPr>
          <p:cNvPr id="185" name="Google Shape;185;p29"/>
          <p:cNvSpPr txBox="1"/>
          <p:nvPr>
            <p:ph idx="1" type="body"/>
          </p:nvPr>
        </p:nvSpPr>
        <p:spPr>
          <a:xfrm>
            <a:off x="311700" y="1152475"/>
            <a:ext cx="8247000" cy="3401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b="1" i="1" lang="en" sz="1400">
                <a:highlight>
                  <a:srgbClr val="FFFFFF"/>
                </a:highlight>
                <a:latin typeface="Montserrat"/>
                <a:ea typeface="Montserrat"/>
                <a:cs typeface="Montserrat"/>
                <a:sym typeface="Montserrat"/>
              </a:rPr>
              <a:t>True or False: In 2020, Power Usage Effectiveness (PUE) values reported by Google and Facebook (~1.1) were lower than the industry average by about 40%.</a:t>
            </a:r>
            <a:br>
              <a:rPr b="1" i="1" lang="en" sz="1400">
                <a:solidFill>
                  <a:srgbClr val="333333"/>
                </a:solidFill>
                <a:highlight>
                  <a:srgbClr val="FFFFFF"/>
                </a:highlight>
                <a:latin typeface="Montserrat"/>
                <a:ea typeface="Montserrat"/>
                <a:cs typeface="Montserrat"/>
                <a:sym typeface="Montserrat"/>
              </a:rPr>
            </a:br>
            <a:br>
              <a:rPr b="1" i="1" lang="en" sz="1400">
                <a:solidFill>
                  <a:srgbClr val="333333"/>
                </a:solidFill>
                <a:highlight>
                  <a:srgbClr val="FFFFFF"/>
                </a:highlight>
                <a:latin typeface="Montserrat"/>
                <a:ea typeface="Montserrat"/>
                <a:cs typeface="Montserrat"/>
                <a:sym typeface="Montserrat"/>
              </a:rPr>
            </a:br>
            <a:r>
              <a:rPr b="1" lang="en" sz="1400">
                <a:solidFill>
                  <a:srgbClr val="333333"/>
                </a:solidFill>
                <a:highlight>
                  <a:srgbClr val="FFFFFF"/>
                </a:highlight>
                <a:latin typeface="Montserrat"/>
                <a:ea typeface="Montserrat"/>
                <a:cs typeface="Montserrat"/>
                <a:sym typeface="Montserrat"/>
              </a:rPr>
              <a:t>Answer</a:t>
            </a:r>
            <a:r>
              <a:rPr lang="en" sz="1400">
                <a:solidFill>
                  <a:srgbClr val="333333"/>
                </a:solidFill>
                <a:highlight>
                  <a:srgbClr val="FFFFFF"/>
                </a:highlight>
                <a:latin typeface="Montserrat"/>
                <a:ea typeface="Montserrat"/>
                <a:cs typeface="Montserrat"/>
                <a:sym typeface="Montserrat"/>
              </a:rPr>
              <a:t>: TRUE. </a:t>
            </a:r>
            <a:r>
              <a:rPr b="1" lang="en" sz="1400">
                <a:solidFill>
                  <a:srgbClr val="333333"/>
                </a:solidFill>
                <a:highlight>
                  <a:srgbClr val="FFFFFF"/>
                </a:highlight>
                <a:latin typeface="Montserrat"/>
                <a:ea typeface="Montserrat"/>
                <a:cs typeface="Montserrat"/>
                <a:sym typeface="Montserrat"/>
              </a:rPr>
              <a:t>Supporting refID(s)</a:t>
            </a:r>
            <a:r>
              <a:rPr lang="en" sz="1400">
                <a:solidFill>
                  <a:srgbClr val="333333"/>
                </a:solidFill>
                <a:highlight>
                  <a:srgbClr val="FFFFFF"/>
                </a:highlight>
                <a:latin typeface="Montserrat"/>
                <a:ea typeface="Montserrat"/>
                <a:cs typeface="Montserrat"/>
                <a:sym typeface="Montserrat"/>
              </a:rPr>
              <a:t>: [</a:t>
            </a:r>
            <a:r>
              <a:rPr lang="en" sz="1400">
                <a:solidFill>
                  <a:schemeClr val="hlink"/>
                </a:solidFill>
                <a:highlight>
                  <a:srgbClr val="FFFFFF"/>
                </a:highlight>
                <a:uFill>
                  <a:noFill/>
                </a:uFill>
                <a:latin typeface="Montserrat"/>
                <a:ea typeface="Montserrat"/>
                <a:cs typeface="Montserrat"/>
                <a:sym typeface="Montserrat"/>
                <a:hlinkClick r:id="rId3"/>
              </a:rPr>
              <a:t>wu2021b</a:t>
            </a:r>
            <a:r>
              <a:rPr lang="en" sz="1400">
                <a:solidFill>
                  <a:srgbClr val="333333"/>
                </a:solidFill>
                <a:highlight>
                  <a:srgbClr val="FFFFFF"/>
                </a:highlight>
                <a:latin typeface="Montserrat"/>
                <a:ea typeface="Montserrat"/>
                <a:cs typeface="Montserrat"/>
                <a:sym typeface="Montserrat"/>
              </a:rPr>
              <a:t>], </a:t>
            </a:r>
            <a:r>
              <a:rPr b="1" lang="en" sz="1400">
                <a:solidFill>
                  <a:srgbClr val="333333"/>
                </a:solidFill>
                <a:highlight>
                  <a:srgbClr val="FFFFFF"/>
                </a:highlight>
                <a:latin typeface="Montserrat"/>
                <a:ea typeface="Montserrat"/>
                <a:cs typeface="Montserrat"/>
                <a:sym typeface="Montserrat"/>
              </a:rPr>
              <a:t>Supporting materials</a:t>
            </a:r>
            <a:r>
              <a:rPr lang="en" sz="1400">
                <a:solidFill>
                  <a:srgbClr val="333333"/>
                </a:solidFill>
                <a:highlight>
                  <a:srgbClr val="FFFFFF"/>
                </a:highlight>
                <a:latin typeface="Montserrat"/>
                <a:ea typeface="Montserrat"/>
                <a:cs typeface="Montserrat"/>
                <a:sym typeface="Montserrat"/>
              </a:rPr>
              <a:t>: [Figure 1]</a:t>
            </a:r>
            <a:endParaRPr sz="1400">
              <a:solidFill>
                <a:srgbClr val="333333"/>
              </a:solidFill>
              <a:highlight>
                <a:srgbClr val="FFFFFF"/>
              </a:highlight>
              <a:latin typeface="Montserrat"/>
              <a:ea typeface="Montserrat"/>
              <a:cs typeface="Montserrat"/>
              <a:sym typeface="Montserrat"/>
            </a:endParaRPr>
          </a:p>
          <a:p>
            <a:pPr indent="0" lvl="0" marL="914400" rtl="0" algn="l">
              <a:lnSpc>
                <a:spcPct val="100000"/>
              </a:lnSpc>
              <a:spcBef>
                <a:spcPts val="1800"/>
              </a:spcBef>
              <a:spcAft>
                <a:spcPts val="0"/>
              </a:spcAft>
              <a:buNone/>
            </a:pPr>
            <a:r>
              <a:t/>
            </a:r>
            <a:endParaRPr sz="1400">
              <a:solidFill>
                <a:srgbClr val="333333"/>
              </a:solidFill>
              <a:highlight>
                <a:srgbClr val="FFFFFF"/>
              </a:highlight>
              <a:latin typeface="Montserrat"/>
              <a:ea typeface="Montserrat"/>
              <a:cs typeface="Montserrat"/>
              <a:sym typeface="Montserrat"/>
            </a:endParaRPr>
          </a:p>
          <a:p>
            <a:pPr indent="0" lvl="0" marL="457200" rtl="0" algn="l">
              <a:lnSpc>
                <a:spcPct val="100000"/>
              </a:lnSpc>
              <a:spcBef>
                <a:spcPts val="1800"/>
              </a:spcBef>
              <a:spcAft>
                <a:spcPts val="0"/>
              </a:spcAft>
              <a:buNone/>
            </a:pP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800"/>
              </a:spcBef>
              <a:spcAft>
                <a:spcPts val="1800"/>
              </a:spcAft>
              <a:buNone/>
            </a:pPr>
            <a:r>
              <a:t/>
            </a:r>
            <a:endParaRPr sz="1400">
              <a:solidFill>
                <a:srgbClr val="333333"/>
              </a:solidFill>
              <a:highlight>
                <a:srgbClr val="FFFFFF"/>
              </a:highlight>
              <a:latin typeface="Montserrat"/>
              <a:ea typeface="Montserrat"/>
              <a:cs typeface="Montserrat"/>
              <a:sym typeface="Montserrat"/>
            </a:endParaRPr>
          </a:p>
        </p:txBody>
      </p:sp>
      <p:pic>
        <p:nvPicPr>
          <p:cNvPr id="186" name="Google Shape;186;p29" title="wu2021_fig1.png"/>
          <p:cNvPicPr preferRelativeResize="0"/>
          <p:nvPr/>
        </p:nvPicPr>
        <p:blipFill>
          <a:blip r:embed="rId4">
            <a:alphaModFix/>
          </a:blip>
          <a:stretch>
            <a:fillRect/>
          </a:stretch>
        </p:blipFill>
        <p:spPr>
          <a:xfrm>
            <a:off x="2809100" y="2265400"/>
            <a:ext cx="3370750" cy="2608800"/>
          </a:xfrm>
          <a:prstGeom prst="rect">
            <a:avLst/>
          </a:prstGeom>
          <a:noFill/>
          <a:ln>
            <a:noFill/>
          </a:ln>
        </p:spPr>
      </p:pic>
      <p:sp>
        <p:nvSpPr>
          <p:cNvPr id="187" name="Google Shape;187;p29"/>
          <p:cNvSpPr txBox="1"/>
          <p:nvPr/>
        </p:nvSpPr>
        <p:spPr>
          <a:xfrm>
            <a:off x="3466075" y="48371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hlink"/>
                </a:solidFill>
                <a:uFill>
                  <a:noFill/>
                </a:uFill>
                <a:latin typeface="Montserrat"/>
                <a:ea typeface="Montserrat"/>
                <a:cs typeface="Montserrat"/>
                <a:sym typeface="Montserrat"/>
                <a:hlinkClick r:id="rId5"/>
              </a:rPr>
              <a:t>https://arxiv.org/abs/2108.06738</a:t>
            </a:r>
            <a:r>
              <a:rPr lang="en" sz="1000">
                <a:latin typeface="Montserrat"/>
                <a:ea typeface="Montserrat"/>
                <a:cs typeface="Montserrat"/>
                <a:sym typeface="Montserrat"/>
              </a:rPr>
              <a:t> </a:t>
            </a:r>
            <a:endParaRPr sz="1000">
              <a:latin typeface="Montserrat"/>
              <a:ea typeface="Montserrat"/>
              <a:cs typeface="Montserrat"/>
              <a:sym typeface="Montserrat"/>
            </a:endParaRPr>
          </a:p>
        </p:txBody>
      </p:sp>
      <p:sp>
        <p:nvSpPr>
          <p:cNvPr id="188" name="Google Shape;188;p29"/>
          <p:cNvSpPr txBox="1"/>
          <p:nvPr/>
        </p:nvSpPr>
        <p:spPr>
          <a:xfrm>
            <a:off x="431075" y="599338"/>
            <a:ext cx="769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500">
                <a:solidFill>
                  <a:srgbClr val="980000"/>
                </a:solidFill>
                <a:highlight>
                  <a:schemeClr val="lt1"/>
                </a:highlight>
                <a:latin typeface="Montserrat"/>
                <a:ea typeface="Montserrat"/>
                <a:cs typeface="Montserrat"/>
                <a:sym typeface="Montserrat"/>
              </a:rPr>
              <a:t>Some questions require visual reasoning over figures</a:t>
            </a:r>
            <a:endParaRPr b="1" i="1" sz="1500">
              <a:solidFill>
                <a:schemeClr val="dk2"/>
              </a:solidFill>
              <a:highlight>
                <a:schemeClr val="lt1"/>
              </a:highlight>
              <a:latin typeface="Montserrat"/>
              <a:ea typeface="Montserrat"/>
              <a:cs typeface="Montserrat"/>
              <a:sym typeface="Montserrat"/>
            </a:endParaRPr>
          </a:p>
        </p:txBody>
      </p:sp>
      <p:sp>
        <p:nvSpPr>
          <p:cNvPr id="189" name="Google Shape;189;p29"/>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311700" y="1152475"/>
            <a:ext cx="8612100" cy="1799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800"/>
              </a:spcAft>
              <a:buNone/>
            </a:pPr>
            <a:r>
              <a:t/>
            </a:r>
            <a:endParaRPr sz="1400">
              <a:latin typeface="Montserrat"/>
              <a:ea typeface="Montserrat"/>
              <a:cs typeface="Montserrat"/>
              <a:sym typeface="Montserrat"/>
            </a:endParaRPr>
          </a:p>
        </p:txBody>
      </p:sp>
      <p:sp>
        <p:nvSpPr>
          <p:cNvPr id="195" name="Google Shape;195;p30"/>
          <p:cNvSpPr txBox="1"/>
          <p:nvPr>
            <p:ph idx="1" type="body"/>
          </p:nvPr>
        </p:nvSpPr>
        <p:spPr>
          <a:xfrm>
            <a:off x="326875" y="1463500"/>
            <a:ext cx="8247000" cy="340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600">
                <a:highlight>
                  <a:schemeClr val="lt1"/>
                </a:highlight>
                <a:latin typeface="Montserrat"/>
                <a:ea typeface="Montserrat"/>
                <a:cs typeface="Montserrat"/>
                <a:sym typeface="Montserrat"/>
              </a:rPr>
              <a:t>What was the total electricity consumption of all Google Cloud TPU pods worldwide in 2023, in megawatt-hours? </a:t>
            </a:r>
            <a:endParaRPr b="1" i="1" sz="1600">
              <a:highlight>
                <a:schemeClr val="lt1"/>
              </a:highlight>
              <a:latin typeface="Montserrat"/>
              <a:ea typeface="Montserrat"/>
              <a:cs typeface="Montserrat"/>
              <a:sym typeface="Montserrat"/>
            </a:endParaRPr>
          </a:p>
          <a:p>
            <a:pPr indent="-330200" lvl="0" marL="457200" rtl="0" algn="l">
              <a:lnSpc>
                <a:spcPct val="100000"/>
              </a:lnSpc>
              <a:spcBef>
                <a:spcPts val="1800"/>
              </a:spcBef>
              <a:spcAft>
                <a:spcPts val="0"/>
              </a:spcAft>
              <a:buClr>
                <a:srgbClr val="333333"/>
              </a:buClr>
              <a:buSzPts val="1600"/>
              <a:buFont typeface="Montserrat"/>
              <a:buChar char="●"/>
            </a:pPr>
            <a:r>
              <a:rPr b="1" lang="en" sz="1600">
                <a:solidFill>
                  <a:srgbClr val="333333"/>
                </a:solidFill>
                <a:highlight>
                  <a:schemeClr val="lt1"/>
                </a:highlight>
                <a:latin typeface="Montserrat"/>
                <a:ea typeface="Montserrat"/>
                <a:cs typeface="Montserrat"/>
                <a:sym typeface="Montserrat"/>
              </a:rPr>
              <a:t>Answer</a:t>
            </a:r>
            <a:r>
              <a:rPr lang="en" sz="1600">
                <a:solidFill>
                  <a:srgbClr val="333333"/>
                </a:solidFill>
                <a:highlight>
                  <a:schemeClr val="lt1"/>
                </a:highlight>
                <a:latin typeface="Montserrat"/>
                <a:ea typeface="Montserrat"/>
                <a:cs typeface="Montserrat"/>
                <a:sym typeface="Montserrat"/>
              </a:rPr>
              <a:t>: Unable to answer with confidence based on the provided documents. </a:t>
            </a:r>
            <a:endParaRPr sz="1600">
              <a:solidFill>
                <a:srgbClr val="333333"/>
              </a:solidFill>
              <a:highlight>
                <a:schemeClr val="lt1"/>
              </a:highlight>
              <a:latin typeface="Montserrat"/>
              <a:ea typeface="Montserrat"/>
              <a:cs typeface="Montserrat"/>
              <a:sym typeface="Montserrat"/>
            </a:endParaRPr>
          </a:p>
          <a:p>
            <a:pPr indent="-330200" lvl="0" marL="457200" rtl="0" algn="l">
              <a:lnSpc>
                <a:spcPct val="100000"/>
              </a:lnSpc>
              <a:spcBef>
                <a:spcPts val="0"/>
              </a:spcBef>
              <a:spcAft>
                <a:spcPts val="0"/>
              </a:spcAft>
              <a:buClr>
                <a:srgbClr val="333333"/>
              </a:buClr>
              <a:buSzPts val="1600"/>
              <a:buFont typeface="Montserrat"/>
              <a:buChar char="●"/>
            </a:pPr>
            <a:r>
              <a:rPr b="1" lang="en" sz="1600">
                <a:solidFill>
                  <a:srgbClr val="333333"/>
                </a:solidFill>
                <a:highlight>
                  <a:schemeClr val="lt1"/>
                </a:highlight>
                <a:latin typeface="Montserrat"/>
                <a:ea typeface="Montserrat"/>
                <a:cs typeface="Montserrat"/>
                <a:sym typeface="Montserrat"/>
              </a:rPr>
              <a:t>Supporting refID(s)</a:t>
            </a:r>
            <a:r>
              <a:rPr lang="en" sz="1600">
                <a:solidFill>
                  <a:srgbClr val="333333"/>
                </a:solidFill>
                <a:highlight>
                  <a:schemeClr val="lt1"/>
                </a:highlight>
                <a:latin typeface="Montserrat"/>
                <a:ea typeface="Montserrat"/>
                <a:cs typeface="Montserrat"/>
                <a:sym typeface="Montserrat"/>
              </a:rPr>
              <a:t>: [is_blank] </a:t>
            </a:r>
            <a:endParaRPr sz="1600">
              <a:solidFill>
                <a:srgbClr val="333333"/>
              </a:solidFill>
              <a:highlight>
                <a:schemeClr val="lt1"/>
              </a:highlight>
              <a:latin typeface="Montserrat"/>
              <a:ea typeface="Montserrat"/>
              <a:cs typeface="Montserrat"/>
              <a:sym typeface="Montserrat"/>
            </a:endParaRPr>
          </a:p>
          <a:p>
            <a:pPr indent="-330200" lvl="0" marL="457200" rtl="0" algn="l">
              <a:lnSpc>
                <a:spcPct val="100000"/>
              </a:lnSpc>
              <a:spcBef>
                <a:spcPts val="0"/>
              </a:spcBef>
              <a:spcAft>
                <a:spcPts val="0"/>
              </a:spcAft>
              <a:buClr>
                <a:srgbClr val="333333"/>
              </a:buClr>
              <a:buSzPts val="1600"/>
              <a:buFont typeface="Montserrat"/>
              <a:buChar char="●"/>
            </a:pPr>
            <a:r>
              <a:rPr b="1" lang="en" sz="1600">
                <a:solidFill>
                  <a:srgbClr val="333333"/>
                </a:solidFill>
                <a:highlight>
                  <a:schemeClr val="lt1"/>
                </a:highlight>
                <a:latin typeface="Montserrat"/>
                <a:ea typeface="Montserrat"/>
                <a:cs typeface="Montserrat"/>
                <a:sym typeface="Montserrat"/>
              </a:rPr>
              <a:t>Supporting materials</a:t>
            </a:r>
            <a:r>
              <a:rPr lang="en" sz="1600">
                <a:solidFill>
                  <a:srgbClr val="333333"/>
                </a:solidFill>
                <a:highlight>
                  <a:schemeClr val="lt1"/>
                </a:highlight>
                <a:latin typeface="Montserrat"/>
                <a:ea typeface="Montserrat"/>
                <a:cs typeface="Montserrat"/>
                <a:sym typeface="Montserrat"/>
              </a:rPr>
              <a:t>: [is_blank]</a:t>
            </a:r>
            <a:endParaRPr sz="1600">
              <a:solidFill>
                <a:srgbClr val="333333"/>
              </a:solidFill>
              <a:highlight>
                <a:schemeClr val="lt1"/>
              </a:highlight>
              <a:latin typeface="Montserrat"/>
              <a:ea typeface="Montserrat"/>
              <a:cs typeface="Montserrat"/>
              <a:sym typeface="Montserrat"/>
            </a:endParaRPr>
          </a:p>
          <a:p>
            <a:pPr indent="0" lvl="0" marL="0" rtl="0" algn="l">
              <a:lnSpc>
                <a:spcPct val="100000"/>
              </a:lnSpc>
              <a:spcBef>
                <a:spcPts val="1800"/>
              </a:spcBef>
              <a:spcAft>
                <a:spcPts val="1800"/>
              </a:spcAft>
              <a:buNone/>
            </a:pPr>
            <a:r>
              <a:t/>
            </a:r>
            <a:endParaRPr sz="1400">
              <a:solidFill>
                <a:srgbClr val="333333"/>
              </a:solidFill>
              <a:highlight>
                <a:srgbClr val="FFFFFF"/>
              </a:highlight>
              <a:latin typeface="Montserrat"/>
              <a:ea typeface="Montserrat"/>
              <a:cs typeface="Montserrat"/>
              <a:sym typeface="Montserrat"/>
            </a:endParaRPr>
          </a:p>
        </p:txBody>
      </p:sp>
      <p:sp>
        <p:nvSpPr>
          <p:cNvPr id="196" name="Google Shape;196;p30"/>
          <p:cNvSpPr txBox="1"/>
          <p:nvPr/>
        </p:nvSpPr>
        <p:spPr>
          <a:xfrm>
            <a:off x="255700" y="638225"/>
            <a:ext cx="786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800"/>
              </a:spcAft>
              <a:buNone/>
            </a:pPr>
            <a:r>
              <a:rPr b="1" lang="en" sz="1500">
                <a:solidFill>
                  <a:srgbClr val="980000"/>
                </a:solidFill>
                <a:highlight>
                  <a:schemeClr val="lt1"/>
                </a:highlight>
                <a:latin typeface="Montserrat"/>
                <a:ea typeface="Montserrat"/>
                <a:cs typeface="Montserrat"/>
                <a:sym typeface="Montserrat"/>
              </a:rPr>
              <a:t>Some questions are intentionally out-of-scope. System must respond appropriately.</a:t>
            </a:r>
            <a:endParaRPr b="1" i="1" sz="1500">
              <a:solidFill>
                <a:schemeClr val="dk2"/>
              </a:solidFill>
              <a:highlight>
                <a:schemeClr val="lt1"/>
              </a:highlight>
              <a:latin typeface="Montserrat"/>
              <a:ea typeface="Montserrat"/>
              <a:cs typeface="Montserrat"/>
              <a:sym typeface="Montserrat"/>
            </a:endParaRPr>
          </a:p>
        </p:txBody>
      </p:sp>
      <p:sp>
        <p:nvSpPr>
          <p:cNvPr id="197" name="Google Shape;197;p30"/>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3"/>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hlink"/>
                </a:solidFill>
                <a:uFill>
                  <a:noFill/>
                </a:uFill>
                <a:latin typeface="Montserrat"/>
                <a:ea typeface="Montserrat"/>
                <a:cs typeface="Montserrat"/>
                <a:sym typeface="Montserrat"/>
                <a:hlinkClick r:id="rId3"/>
              </a:rPr>
              <a:t>MaveDB amino acid substitution prediction</a:t>
            </a:r>
            <a:endParaRPr sz="2420">
              <a:latin typeface="Montserrat Medium"/>
              <a:ea typeface="Montserrat Medium"/>
              <a:cs typeface="Montserrat Medium"/>
              <a:sym typeface="Montserrat Medium"/>
            </a:endParaRPr>
          </a:p>
        </p:txBody>
      </p:sp>
      <p:sp>
        <p:nvSpPr>
          <p:cNvPr id="203" name="Google Shape;203;p31"/>
          <p:cNvSpPr txBox="1"/>
          <p:nvPr>
            <p:ph idx="1" type="body"/>
          </p:nvPr>
        </p:nvSpPr>
        <p:spPr>
          <a:xfrm>
            <a:off x="311700" y="1152475"/>
            <a:ext cx="8612100" cy="9657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Goal</a:t>
            </a:r>
            <a:r>
              <a:rPr lang="en" sz="1400">
                <a:latin typeface="Montserrat"/>
                <a:ea typeface="Montserrat"/>
                <a:cs typeface="Montserrat"/>
                <a:sym typeface="Montserrat"/>
              </a:rPr>
              <a:t>: Predicts the outcomes of Multiplexed Assays of Variant Effects (MAVEs).</a:t>
            </a:r>
            <a:br>
              <a:rPr lang="en" sz="1400">
                <a:latin typeface="Montserrat"/>
                <a:ea typeface="Montserrat"/>
                <a:cs typeface="Montserrat"/>
                <a:sym typeface="Montserrat"/>
              </a:rPr>
            </a:br>
            <a:r>
              <a:rPr lang="en" sz="1400">
                <a:latin typeface="Montserrat"/>
                <a:ea typeface="Montserrat"/>
                <a:cs typeface="Montserrat"/>
                <a:sym typeface="Montserrat"/>
              </a:rPr>
              <a:t>Given an amino acid substitution in a protein, you will predict the measurement of protein function that one would get if the protein were assayed in the lab.</a:t>
            </a:r>
            <a:endParaRPr sz="1400">
              <a:latin typeface="Montserrat"/>
              <a:ea typeface="Montserrat"/>
              <a:cs typeface="Montserrat"/>
              <a:sym typeface="Montserrat"/>
            </a:endParaRPr>
          </a:p>
        </p:txBody>
      </p:sp>
      <p:sp>
        <p:nvSpPr>
          <p:cNvPr id="204" name="Google Shape;204;p31"/>
          <p:cNvSpPr txBox="1"/>
          <p:nvPr>
            <p:ph idx="1" type="body"/>
          </p:nvPr>
        </p:nvSpPr>
        <p:spPr>
          <a:xfrm>
            <a:off x="311700" y="2118025"/>
            <a:ext cx="6187800" cy="2874600"/>
          </a:xfrm>
          <a:prstGeom prst="rect">
            <a:avLst/>
          </a:prstGeom>
        </p:spPr>
        <p:txBody>
          <a:bodyPr anchorCtr="0" anchor="t" bIns="91425" lIns="91425" spcFirstLastPara="1" rIns="91425" wrap="square" tIns="91425">
            <a:normAutofit fontScale="85000" lnSpcReduction="20000"/>
          </a:bodyPr>
          <a:lstStyle/>
          <a:p>
            <a:pPr indent="-304165" lvl="0" marL="457200" rtl="0" algn="l">
              <a:lnSpc>
                <a:spcPct val="100000"/>
              </a:lnSpc>
              <a:spcBef>
                <a:spcPts val="0"/>
              </a:spcBef>
              <a:spcAft>
                <a:spcPts val="0"/>
              </a:spcAft>
              <a:buClr>
                <a:schemeClr val="dk1"/>
              </a:buClr>
              <a:buSzPct val="100000"/>
              <a:buFont typeface="Montserrat"/>
              <a:buChar char="●"/>
            </a:pPr>
            <a:r>
              <a:rPr b="1" lang="en" sz="1400">
                <a:solidFill>
                  <a:srgbClr val="333333"/>
                </a:solidFill>
                <a:highlight>
                  <a:srgbClr val="FFFFFF"/>
                </a:highlight>
                <a:latin typeface="Montserrat"/>
                <a:ea typeface="Montserrat"/>
                <a:cs typeface="Montserrat"/>
                <a:sym typeface="Montserrat"/>
              </a:rPr>
              <a:t>Prerequisites:</a:t>
            </a:r>
            <a:r>
              <a:rPr lang="en" sz="1400">
                <a:solidFill>
                  <a:srgbClr val="333333"/>
                </a:solidFill>
                <a:highlight>
                  <a:srgbClr val="FFFFFF"/>
                </a:highlight>
                <a:latin typeface="Montserrat"/>
                <a:ea typeface="Montserrat"/>
                <a:cs typeface="Montserrat"/>
                <a:sym typeface="Montserrat"/>
              </a:rPr>
              <a:t> </a:t>
            </a:r>
            <a:br>
              <a:rPr lang="en" sz="1400">
                <a:solidFill>
                  <a:srgbClr val="333333"/>
                </a:solidFill>
                <a:highlight>
                  <a:srgbClr val="FFFFFF"/>
                </a:highlight>
                <a:latin typeface="Montserrat"/>
                <a:ea typeface="Montserrat"/>
                <a:cs typeface="Montserrat"/>
                <a:sym typeface="Montserrat"/>
              </a:rPr>
            </a:br>
            <a:r>
              <a:rPr lang="en" sz="1400">
                <a:solidFill>
                  <a:srgbClr val="333333"/>
                </a:solidFill>
                <a:highlight>
                  <a:srgbClr val="FFFFFF"/>
                </a:highlight>
                <a:latin typeface="Montserrat"/>
                <a:ea typeface="Montserrat"/>
                <a:cs typeface="Montserrat"/>
                <a:sym typeface="Montserrat"/>
              </a:rPr>
              <a:t>General ML understanding, familiarity with deep learning highly recommended, experience using </a:t>
            </a:r>
            <a:r>
              <a:rPr lang="en" sz="1400">
                <a:solidFill>
                  <a:schemeClr val="hlink"/>
                </a:solidFill>
                <a:highlight>
                  <a:srgbClr val="FFFFFF"/>
                </a:highlight>
                <a:uFill>
                  <a:noFill/>
                </a:uFill>
                <a:latin typeface="Montserrat"/>
                <a:ea typeface="Montserrat"/>
                <a:cs typeface="Montserrat"/>
                <a:sym typeface="Montserrat"/>
                <a:hlinkClick r:id="rId4"/>
              </a:rPr>
              <a:t>Hugging Face</a:t>
            </a:r>
            <a:r>
              <a:rPr lang="en" sz="1400">
                <a:solidFill>
                  <a:srgbClr val="333333"/>
                </a:solidFill>
                <a:highlight>
                  <a:srgbClr val="FFFFFF"/>
                </a:highlight>
                <a:latin typeface="Montserrat"/>
                <a:ea typeface="Montserrat"/>
                <a:cs typeface="Montserrat"/>
                <a:sym typeface="Montserrat"/>
              </a:rPr>
              <a:t> is a plus.</a:t>
            </a:r>
            <a:br>
              <a:rPr b="1" lang="en" sz="1400">
                <a:solidFill>
                  <a:srgbClr val="333333"/>
                </a:solidFill>
                <a:highlight>
                  <a:srgbClr val="FFFFFF"/>
                </a:highlight>
                <a:latin typeface="Montserrat"/>
                <a:ea typeface="Montserrat"/>
                <a:cs typeface="Montserrat"/>
                <a:sym typeface="Montserrat"/>
              </a:rPr>
            </a:br>
            <a:endParaRPr b="1"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0"/>
              </a:spcBef>
              <a:spcAft>
                <a:spcPts val="0"/>
              </a:spcAft>
              <a:buClr>
                <a:schemeClr val="dk1"/>
              </a:buClr>
              <a:buSzPct val="100000"/>
              <a:buFont typeface="Montserrat"/>
              <a:buChar char="●"/>
            </a:pPr>
            <a:r>
              <a:rPr b="1" lang="en" sz="1400">
                <a:solidFill>
                  <a:srgbClr val="333333"/>
                </a:solidFill>
                <a:highlight>
                  <a:srgbClr val="FFFFFF"/>
                </a:highlight>
                <a:latin typeface="Montserrat"/>
                <a:ea typeface="Montserrat"/>
                <a:cs typeface="Montserrat"/>
                <a:sym typeface="Montserrat"/>
              </a:rPr>
              <a:t>Methods:</a:t>
            </a:r>
            <a:br>
              <a:rPr b="1" lang="en" sz="1400">
                <a:solidFill>
                  <a:srgbClr val="333333"/>
                </a:solidFill>
                <a:highlight>
                  <a:srgbClr val="FFFFFF"/>
                </a:highlight>
                <a:latin typeface="Montserrat"/>
                <a:ea typeface="Montserrat"/>
                <a:cs typeface="Montserrat"/>
                <a:sym typeface="Montserrat"/>
              </a:rPr>
            </a:br>
            <a:r>
              <a:rPr lang="en" sz="1400">
                <a:solidFill>
                  <a:srgbClr val="333333"/>
                </a:solidFill>
                <a:highlight>
                  <a:srgbClr val="FFFFFF"/>
                </a:highlight>
                <a:latin typeface="Montserrat"/>
                <a:ea typeface="Montserrat"/>
                <a:cs typeface="Montserrat"/>
                <a:sym typeface="Montserrat"/>
              </a:rPr>
              <a:t>Deep learning, Foundation models, Zero-shot prediction, Protein language models, Regression</a:t>
            </a: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0"/>
              </a:spcBef>
              <a:spcAft>
                <a:spcPts val="0"/>
              </a:spcAft>
              <a:buClr>
                <a:schemeClr val="dk1"/>
              </a:buClr>
              <a:buSzPct val="100000"/>
              <a:buFont typeface="Montserrat"/>
              <a:buChar char="●"/>
            </a:pPr>
            <a:r>
              <a:rPr b="1" lang="en" sz="1400">
                <a:solidFill>
                  <a:srgbClr val="333333"/>
                </a:solidFill>
                <a:highlight>
                  <a:schemeClr val="lt1"/>
                </a:highlight>
                <a:latin typeface="Montserrat"/>
                <a:ea typeface="Montserrat"/>
                <a:cs typeface="Montserrat"/>
                <a:sym typeface="Montserrat"/>
              </a:rPr>
              <a:t>Resources for Getting Started</a:t>
            </a:r>
            <a:endParaRPr b="1" sz="1400">
              <a:solidFill>
                <a:srgbClr val="333333"/>
              </a:solidFill>
              <a:highlight>
                <a:schemeClr val="lt1"/>
              </a:highlight>
              <a:latin typeface="Montserrat"/>
              <a:ea typeface="Montserrat"/>
              <a:cs typeface="Montserrat"/>
              <a:sym typeface="Montserrat"/>
            </a:endParaRPr>
          </a:p>
          <a:p>
            <a:pPr indent="-304165" lvl="1" marL="914400" rtl="0" algn="l">
              <a:lnSpc>
                <a:spcPct val="100000"/>
              </a:lnSpc>
              <a:spcBef>
                <a:spcPts val="0"/>
              </a:spcBef>
              <a:spcAft>
                <a:spcPts val="0"/>
              </a:spcAft>
              <a:buSzPct val="100000"/>
              <a:buFont typeface="Montserrat"/>
              <a:buChar char="○"/>
            </a:pPr>
            <a:r>
              <a:rPr lang="en">
                <a:solidFill>
                  <a:schemeClr val="accent5"/>
                </a:solidFill>
                <a:highlight>
                  <a:schemeClr val="lt1"/>
                </a:highlight>
                <a:uFill>
                  <a:noFill/>
                </a:uFill>
                <a:latin typeface="Montserrat"/>
                <a:ea typeface="Montserrat"/>
                <a:cs typeface="Montserrat"/>
                <a:sym typeface="Montserrat"/>
                <a:hlinkClick r:id="rId5">
                  <a:extLst>
                    <a:ext uri="{A12FA001-AC4F-418D-AE19-62706E023703}">
                      <ahyp:hlinkClr val="tx"/>
                    </a:ext>
                  </a:extLst>
                </a:hlinkClick>
              </a:rPr>
              <a:t>The huggingface model hub</a:t>
            </a:r>
            <a:r>
              <a:rPr lang="en">
                <a:solidFill>
                  <a:srgbClr val="333333"/>
                </a:solidFill>
                <a:highlight>
                  <a:schemeClr val="lt1"/>
                </a:highlight>
                <a:latin typeface="Montserrat"/>
                <a:ea typeface="Montserrat"/>
                <a:cs typeface="Montserrat"/>
                <a:sym typeface="Montserrat"/>
              </a:rPr>
              <a:t> is a great resource for accessing pre-trained models</a:t>
            </a:r>
            <a:endParaRPr>
              <a:solidFill>
                <a:srgbClr val="333333"/>
              </a:solidFill>
              <a:highlight>
                <a:schemeClr val="lt1"/>
              </a:highlight>
              <a:latin typeface="Montserrat"/>
              <a:ea typeface="Montserrat"/>
              <a:cs typeface="Montserrat"/>
              <a:sym typeface="Montserrat"/>
            </a:endParaRPr>
          </a:p>
          <a:p>
            <a:pPr indent="-304165" lvl="1" marL="914400" rtl="0" algn="l">
              <a:lnSpc>
                <a:spcPct val="100000"/>
              </a:lnSpc>
              <a:spcBef>
                <a:spcPts val="0"/>
              </a:spcBef>
              <a:spcAft>
                <a:spcPts val="0"/>
              </a:spcAft>
              <a:buSzPct val="100000"/>
              <a:buFont typeface="Montserrat"/>
              <a:buChar char="○"/>
            </a:pPr>
            <a:r>
              <a:rPr lang="en">
                <a:solidFill>
                  <a:schemeClr val="accent5"/>
                </a:solidFill>
                <a:highlight>
                  <a:schemeClr val="lt1"/>
                </a:highlight>
                <a:uFill>
                  <a:noFill/>
                </a:uFill>
                <a:latin typeface="Montserrat"/>
                <a:ea typeface="Montserrat"/>
                <a:cs typeface="Montserrat"/>
                <a:sym typeface="Montserrat"/>
                <a:hlinkClick r:id="rId6">
                  <a:extLst>
                    <a:ext uri="{A12FA001-AC4F-418D-AE19-62706E023703}">
                      <ahyp:hlinkClr val="tx"/>
                    </a:ext>
                  </a:extLst>
                </a:hlinkClick>
              </a:rPr>
              <a:t>Zero-shot classification</a:t>
            </a:r>
            <a:r>
              <a:rPr lang="en">
                <a:solidFill>
                  <a:srgbClr val="333333"/>
                </a:solidFill>
                <a:highlight>
                  <a:schemeClr val="lt1"/>
                </a:highlight>
                <a:latin typeface="Montserrat"/>
                <a:ea typeface="Montserrat"/>
                <a:cs typeface="Montserrat"/>
                <a:sym typeface="Montserrat"/>
              </a:rPr>
              <a:t>: Using large pre-trained models on novel tasks. These resources are written with a focus on LLMs, but many of the same ideas apply to protein language models.</a:t>
            </a:r>
            <a:endParaRPr>
              <a:solidFill>
                <a:srgbClr val="333333"/>
              </a:solidFill>
              <a:highlight>
                <a:schemeClr val="lt1"/>
              </a:highlight>
              <a:latin typeface="Montserrat"/>
              <a:ea typeface="Montserrat"/>
              <a:cs typeface="Montserrat"/>
              <a:sym typeface="Montserrat"/>
            </a:endParaRPr>
          </a:p>
          <a:p>
            <a:pPr indent="-304165" lvl="1" marL="914400" rtl="0" algn="l">
              <a:lnSpc>
                <a:spcPct val="100000"/>
              </a:lnSpc>
              <a:spcBef>
                <a:spcPts val="0"/>
              </a:spcBef>
              <a:spcAft>
                <a:spcPts val="0"/>
              </a:spcAft>
              <a:buSzPct val="100000"/>
              <a:buFont typeface="Montserrat"/>
              <a:buChar char="○"/>
            </a:pPr>
            <a:r>
              <a:rPr lang="en">
                <a:solidFill>
                  <a:schemeClr val="accent5"/>
                </a:solidFill>
                <a:highlight>
                  <a:schemeClr val="lt1"/>
                </a:highlight>
                <a:uFill>
                  <a:noFill/>
                </a:uFill>
                <a:latin typeface="Montserrat"/>
                <a:ea typeface="Montserrat"/>
                <a:cs typeface="Montserrat"/>
                <a:sym typeface="Montserrat"/>
                <a:hlinkClick r:id="rId7">
                  <a:extLst>
                    <a:ext uri="{A12FA001-AC4F-418D-AE19-62706E023703}">
                      <ahyp:hlinkClr val="tx"/>
                    </a:ext>
                  </a:extLst>
                </a:hlinkClick>
              </a:rPr>
              <a:t>ESM Cambrian</a:t>
            </a:r>
            <a:r>
              <a:rPr lang="en">
                <a:solidFill>
                  <a:srgbClr val="333333"/>
                </a:solidFill>
                <a:highlight>
                  <a:schemeClr val="lt1"/>
                </a:highlight>
                <a:latin typeface="Montserrat"/>
                <a:ea typeface="Montserrat"/>
                <a:cs typeface="Montserrat"/>
                <a:sym typeface="Montserrat"/>
              </a:rPr>
              <a:t>: a state-of-the-art protein language model.</a:t>
            </a:r>
            <a:br>
              <a:rPr b="1" lang="en">
                <a:solidFill>
                  <a:srgbClr val="333333"/>
                </a:solidFill>
                <a:highlight>
                  <a:schemeClr val="lt1"/>
                </a:highlight>
                <a:latin typeface="Montserrat"/>
                <a:ea typeface="Montserrat"/>
                <a:cs typeface="Montserrat"/>
                <a:sym typeface="Montserrat"/>
              </a:rPr>
            </a:br>
            <a:endParaRPr b="1">
              <a:solidFill>
                <a:srgbClr val="333333"/>
              </a:solidFill>
              <a:highlight>
                <a:schemeClr val="lt1"/>
              </a:highlight>
              <a:latin typeface="Montserrat"/>
              <a:ea typeface="Montserrat"/>
              <a:cs typeface="Montserrat"/>
              <a:sym typeface="Montserrat"/>
            </a:endParaRPr>
          </a:p>
          <a:p>
            <a:pPr indent="-304165" lvl="0" marL="457200" rtl="0" algn="l">
              <a:lnSpc>
                <a:spcPct val="100000"/>
              </a:lnSpc>
              <a:spcBef>
                <a:spcPts val="0"/>
              </a:spcBef>
              <a:spcAft>
                <a:spcPts val="0"/>
              </a:spcAft>
              <a:buClr>
                <a:schemeClr val="dk1"/>
              </a:buClr>
              <a:buSzPct val="100000"/>
              <a:buFont typeface="Montserrat"/>
              <a:buChar char="●"/>
            </a:pPr>
            <a:r>
              <a:rPr b="1" lang="en" sz="1400">
                <a:solidFill>
                  <a:srgbClr val="333333"/>
                </a:solidFill>
                <a:highlight>
                  <a:schemeClr val="lt1"/>
                </a:highlight>
                <a:latin typeface="Montserrat"/>
                <a:ea typeface="Montserrat"/>
                <a:cs typeface="Montserrat"/>
                <a:sym typeface="Montserrat"/>
              </a:rPr>
              <a:t>Organizer/Contact</a:t>
            </a:r>
            <a:r>
              <a:rPr lang="en" sz="1400">
                <a:solidFill>
                  <a:srgbClr val="333333"/>
                </a:solidFill>
                <a:highlight>
                  <a:schemeClr val="lt1"/>
                </a:highlight>
                <a:latin typeface="Montserrat"/>
                <a:ea typeface="Montserrat"/>
                <a:cs typeface="Montserrat"/>
                <a:sym typeface="Montserrat"/>
              </a:rPr>
              <a:t>: Yuriy Sverchkov (</a:t>
            </a:r>
            <a:r>
              <a:rPr lang="en" sz="1400">
                <a:solidFill>
                  <a:schemeClr val="accent5"/>
                </a:solidFill>
                <a:highlight>
                  <a:schemeClr val="lt1"/>
                </a:highlight>
                <a:uFill>
                  <a:noFill/>
                </a:uFill>
                <a:latin typeface="Montserrat"/>
                <a:ea typeface="Montserrat"/>
                <a:cs typeface="Montserrat"/>
                <a:sym typeface="Montserrat"/>
                <a:hlinkClick r:id="rId8">
                  <a:extLst>
                    <a:ext uri="{A12FA001-AC4F-418D-AE19-62706E023703}">
                      <ahyp:hlinkClr val="tx"/>
                    </a:ext>
                  </a:extLst>
                </a:hlinkClick>
              </a:rPr>
              <a:t>sverchkov@wisc.edu</a:t>
            </a:r>
            <a:r>
              <a:rPr lang="en" sz="1400">
                <a:solidFill>
                  <a:srgbClr val="333333"/>
                </a:solidFill>
                <a:highlight>
                  <a:schemeClr val="lt1"/>
                </a:highlight>
                <a:latin typeface="Montserrat"/>
                <a:ea typeface="Montserrat"/>
                <a:cs typeface="Montserrat"/>
                <a:sym typeface="Montserrat"/>
              </a:rPr>
              <a:t>)</a:t>
            </a:r>
            <a:endParaRPr sz="1400">
              <a:solidFill>
                <a:srgbClr val="333333"/>
              </a:solidFill>
              <a:highlight>
                <a:srgbClr val="FFFFFF"/>
              </a:highlight>
              <a:latin typeface="Montserrat"/>
              <a:ea typeface="Montserrat"/>
              <a:cs typeface="Montserrat"/>
              <a:sym typeface="Montserrat"/>
            </a:endParaRPr>
          </a:p>
        </p:txBody>
      </p:sp>
      <p:pic>
        <p:nvPicPr>
          <p:cNvPr id="205" name="Google Shape;205;p31"/>
          <p:cNvPicPr preferRelativeResize="0"/>
          <p:nvPr/>
        </p:nvPicPr>
        <p:blipFill>
          <a:blip r:embed="rId9">
            <a:alphaModFix/>
          </a:blip>
          <a:stretch>
            <a:fillRect/>
          </a:stretch>
        </p:blipFill>
        <p:spPr>
          <a:xfrm>
            <a:off x="6531575" y="2421931"/>
            <a:ext cx="2288750" cy="2388939"/>
          </a:xfrm>
          <a:prstGeom prst="rect">
            <a:avLst/>
          </a:prstGeom>
          <a:noFill/>
          <a:ln>
            <a:noFill/>
          </a:ln>
        </p:spPr>
      </p:pic>
      <p:sp>
        <p:nvSpPr>
          <p:cNvPr id="206" name="Google Shape;206;p31"/>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10"/>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hlink"/>
                </a:solidFill>
                <a:uFill>
                  <a:noFill/>
                </a:uFill>
                <a:latin typeface="Montserrat"/>
                <a:ea typeface="Montserrat"/>
                <a:cs typeface="Montserrat"/>
                <a:sym typeface="Montserrat"/>
                <a:hlinkClick r:id="rId3"/>
              </a:rPr>
              <a:t>MaveDB amino acid substitution prediction</a:t>
            </a:r>
            <a:endParaRPr sz="2420">
              <a:latin typeface="Montserrat Medium"/>
              <a:ea typeface="Montserrat Medium"/>
              <a:cs typeface="Montserrat Medium"/>
              <a:sym typeface="Montserrat Medium"/>
            </a:endParaRPr>
          </a:p>
        </p:txBody>
      </p:sp>
      <p:sp>
        <p:nvSpPr>
          <p:cNvPr id="212" name="Google Shape;212;p32"/>
          <p:cNvSpPr txBox="1"/>
          <p:nvPr>
            <p:ph idx="1" type="body"/>
          </p:nvPr>
        </p:nvSpPr>
        <p:spPr>
          <a:xfrm>
            <a:off x="311700" y="1152475"/>
            <a:ext cx="8612100" cy="9657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Font typeface="Montserrat"/>
              <a:buChar char="●"/>
            </a:pPr>
            <a:r>
              <a:rPr b="1" lang="en" sz="1400">
                <a:solidFill>
                  <a:srgbClr val="333333"/>
                </a:solidFill>
                <a:highlight>
                  <a:schemeClr val="lt1"/>
                </a:highlight>
                <a:latin typeface="Montserrat"/>
                <a:ea typeface="Montserrat"/>
                <a:cs typeface="Montserrat"/>
                <a:sym typeface="Montserrat"/>
              </a:rPr>
              <a:t>Methods: </a:t>
            </a:r>
            <a:r>
              <a:rPr lang="en" sz="1400">
                <a:solidFill>
                  <a:srgbClr val="333333"/>
                </a:solidFill>
                <a:highlight>
                  <a:schemeClr val="lt1"/>
                </a:highlight>
                <a:latin typeface="Montserrat"/>
                <a:ea typeface="Montserrat"/>
                <a:cs typeface="Montserrat"/>
                <a:sym typeface="Montserrat"/>
              </a:rPr>
              <a:t>A promising approach to this problem would be to use a trained “foundation” protein language model and use it as a feature generator for a trained ML “head.”</a:t>
            </a:r>
            <a:endParaRPr sz="1400">
              <a:latin typeface="Montserrat"/>
              <a:ea typeface="Montserrat"/>
              <a:cs typeface="Montserrat"/>
              <a:sym typeface="Montserrat"/>
            </a:endParaRPr>
          </a:p>
        </p:txBody>
      </p:sp>
      <p:sp>
        <p:nvSpPr>
          <p:cNvPr id="213" name="Google Shape;213;p32"/>
          <p:cNvSpPr txBox="1"/>
          <p:nvPr>
            <p:ph idx="1" type="body"/>
          </p:nvPr>
        </p:nvSpPr>
        <p:spPr>
          <a:xfrm>
            <a:off x="311700" y="1843875"/>
            <a:ext cx="6187800" cy="31488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 sz="1400">
                <a:solidFill>
                  <a:srgbClr val="333333"/>
                </a:solidFill>
                <a:highlight>
                  <a:srgbClr val="FFFFFF"/>
                </a:highlight>
                <a:latin typeface="Montserrat"/>
                <a:ea typeface="Montserrat"/>
                <a:cs typeface="Montserrat"/>
                <a:sym typeface="Montserrat"/>
              </a:rPr>
              <a:t>Proteins</a:t>
            </a:r>
            <a:endParaRPr b="1"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1800"/>
              </a:spcBef>
              <a:spcAft>
                <a:spcPts val="0"/>
              </a:spcAft>
              <a:buClr>
                <a:schemeClr val="dk1"/>
              </a:buClr>
              <a:buSzPct val="100000"/>
              <a:buFont typeface="Montserrat"/>
              <a:buChar char="●"/>
            </a:pPr>
            <a:r>
              <a:rPr lang="en" sz="1400">
                <a:solidFill>
                  <a:srgbClr val="333333"/>
                </a:solidFill>
                <a:highlight>
                  <a:srgbClr val="FFFFFF"/>
                </a:highlight>
                <a:latin typeface="Montserrat"/>
                <a:ea typeface="Montserrat"/>
                <a:cs typeface="Montserrat"/>
                <a:sym typeface="Montserrat"/>
              </a:rPr>
              <a:t>Proteins </a:t>
            </a:r>
            <a:r>
              <a:rPr lang="en" sz="1400">
                <a:solidFill>
                  <a:srgbClr val="333333"/>
                </a:solidFill>
                <a:highlight>
                  <a:srgbClr val="FFFFFF"/>
                </a:highlight>
                <a:latin typeface="Montserrat"/>
                <a:ea typeface="Montserrat"/>
                <a:cs typeface="Montserrat"/>
                <a:sym typeface="Montserrat"/>
              </a:rPr>
              <a:t>are the molecular machines that living cells rely on</a:t>
            </a:r>
            <a:endParaRPr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0"/>
              </a:spcBef>
              <a:spcAft>
                <a:spcPts val="0"/>
              </a:spcAft>
              <a:buClr>
                <a:schemeClr val="dk1"/>
              </a:buClr>
              <a:buSzPct val="100000"/>
              <a:buFont typeface="Montserrat"/>
              <a:buChar char="●"/>
            </a:pPr>
            <a:r>
              <a:rPr lang="en" sz="1400">
                <a:solidFill>
                  <a:srgbClr val="333333"/>
                </a:solidFill>
                <a:highlight>
                  <a:srgbClr val="FFFFFF"/>
                </a:highlight>
                <a:latin typeface="Montserrat"/>
                <a:ea typeface="Montserrat"/>
                <a:cs typeface="Montserrat"/>
                <a:sym typeface="Montserrat"/>
              </a:rPr>
              <a:t>Made up of chains of amino acid residues</a:t>
            </a:r>
            <a:endParaRPr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0"/>
              </a:spcBef>
              <a:spcAft>
                <a:spcPts val="0"/>
              </a:spcAft>
              <a:buClr>
                <a:schemeClr val="dk1"/>
              </a:buClr>
              <a:buSzPct val="100000"/>
              <a:buFont typeface="Montserrat"/>
              <a:buChar char="●"/>
            </a:pPr>
            <a:r>
              <a:rPr lang="en" sz="1400">
                <a:solidFill>
                  <a:srgbClr val="333333"/>
                </a:solidFill>
                <a:highlight>
                  <a:srgbClr val="FFFFFF"/>
                </a:highlight>
                <a:latin typeface="Montserrat"/>
                <a:ea typeface="Montserrat"/>
                <a:cs typeface="Montserrat"/>
                <a:sym typeface="Montserrat"/>
              </a:rPr>
              <a:t>Can be represented as a sequence of symbols, where each symbol represents an amino acid:</a:t>
            </a:r>
            <a:br>
              <a:rPr lang="en" sz="1400">
                <a:solidFill>
                  <a:srgbClr val="333333"/>
                </a:solidFill>
                <a:highlight>
                  <a:srgbClr val="FFFFFF"/>
                </a:highlight>
                <a:latin typeface="Montserrat"/>
                <a:ea typeface="Montserrat"/>
                <a:cs typeface="Montserrat"/>
                <a:sym typeface="Montserrat"/>
              </a:rPr>
            </a:br>
            <a:br>
              <a:rPr lang="en" sz="1400">
                <a:solidFill>
                  <a:srgbClr val="333333"/>
                </a:solidFill>
                <a:highlight>
                  <a:srgbClr val="FFFFFF"/>
                </a:highlight>
                <a:latin typeface="Montserrat"/>
                <a:ea typeface="Montserrat"/>
                <a:cs typeface="Montserrat"/>
                <a:sym typeface="Montserrat"/>
              </a:rPr>
            </a:br>
            <a:r>
              <a:rPr lang="en" sz="1400">
                <a:solidFill>
                  <a:srgbClr val="333333"/>
                </a:solidFill>
                <a:highlight>
                  <a:srgbClr val="FFFFFF"/>
                </a:highlight>
                <a:latin typeface="Montserrat"/>
                <a:ea typeface="Montserrat"/>
                <a:cs typeface="Montserrat"/>
                <a:sym typeface="Montserrat"/>
              </a:rPr>
              <a:t>MPLYSVTVKWGKEKFEGVELNTDEPPMVFKAQLFALTGVQP</a:t>
            </a: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0"/>
              </a:spcBef>
              <a:spcAft>
                <a:spcPts val="0"/>
              </a:spcAft>
              <a:buClr>
                <a:schemeClr val="dk1"/>
              </a:buClr>
              <a:buSzPct val="100000"/>
              <a:buFont typeface="Montserrat"/>
              <a:buChar char="●"/>
            </a:pPr>
            <a:r>
              <a:rPr lang="en" sz="1400">
                <a:solidFill>
                  <a:srgbClr val="333333"/>
                </a:solidFill>
                <a:highlight>
                  <a:srgbClr val="FFFFFF"/>
                </a:highlight>
                <a:latin typeface="Montserrat"/>
                <a:ea typeface="Montserrat"/>
                <a:cs typeface="Montserrat"/>
                <a:sym typeface="Montserrat"/>
              </a:rPr>
              <a:t>What happens to the protein’s function if one of the amino acid residues is substituted for another?</a:t>
            </a:r>
            <a:endParaRPr sz="140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800"/>
              </a:spcBef>
              <a:spcAft>
                <a:spcPts val="0"/>
              </a:spcAft>
              <a:buNone/>
            </a:pPr>
            <a:r>
              <a:rPr b="1" lang="en" sz="1400">
                <a:solidFill>
                  <a:srgbClr val="333333"/>
                </a:solidFill>
                <a:highlight>
                  <a:srgbClr val="FFFFFF"/>
                </a:highlight>
                <a:latin typeface="Montserrat"/>
                <a:ea typeface="Montserrat"/>
                <a:cs typeface="Montserrat"/>
                <a:sym typeface="Montserrat"/>
              </a:rPr>
              <a:t>Protein Language Models</a:t>
            </a:r>
            <a:endParaRPr b="1"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1800"/>
              </a:spcBef>
              <a:spcAft>
                <a:spcPts val="0"/>
              </a:spcAft>
              <a:buClr>
                <a:srgbClr val="333333"/>
              </a:buClr>
              <a:buSzPct val="100000"/>
              <a:buFont typeface="Montserrat"/>
              <a:buChar char="●"/>
            </a:pPr>
            <a:r>
              <a:rPr lang="en" sz="1400">
                <a:solidFill>
                  <a:srgbClr val="333333"/>
                </a:solidFill>
                <a:highlight>
                  <a:srgbClr val="FFFFFF"/>
                </a:highlight>
                <a:latin typeface="Montserrat"/>
                <a:ea typeface="Montserrat"/>
                <a:cs typeface="Montserrat"/>
                <a:sym typeface="Montserrat"/>
              </a:rPr>
              <a:t>Just as LLMs can model language as a sequence of tokens, PLMs can model proteins as sequences of amino acids</a:t>
            </a:r>
            <a:endParaRPr sz="1400">
              <a:solidFill>
                <a:srgbClr val="333333"/>
              </a:solidFill>
              <a:highlight>
                <a:srgbClr val="FFFFFF"/>
              </a:highlight>
              <a:latin typeface="Montserrat"/>
              <a:ea typeface="Montserrat"/>
              <a:cs typeface="Montserrat"/>
              <a:sym typeface="Montserrat"/>
            </a:endParaRPr>
          </a:p>
          <a:p>
            <a:pPr indent="-304165" lvl="0" marL="457200" rtl="0" algn="l">
              <a:lnSpc>
                <a:spcPct val="100000"/>
              </a:lnSpc>
              <a:spcBef>
                <a:spcPts val="0"/>
              </a:spcBef>
              <a:spcAft>
                <a:spcPts val="0"/>
              </a:spcAft>
              <a:buClr>
                <a:srgbClr val="333333"/>
              </a:buClr>
              <a:buSzPct val="100000"/>
              <a:buFont typeface="Montserrat"/>
              <a:buChar char="●"/>
            </a:pPr>
            <a:r>
              <a:rPr lang="en" sz="1400">
                <a:solidFill>
                  <a:srgbClr val="333333"/>
                </a:solidFill>
                <a:highlight>
                  <a:srgbClr val="FFFFFF"/>
                </a:highlight>
                <a:latin typeface="Montserrat"/>
                <a:ea typeface="Montserrat"/>
                <a:cs typeface="Montserrat"/>
                <a:sym typeface="Montserrat"/>
              </a:rPr>
              <a:t>Have been used for variant effect prediction and protein engineering</a:t>
            </a:r>
            <a:endParaRPr sz="1400">
              <a:solidFill>
                <a:srgbClr val="333333"/>
              </a:solidFill>
              <a:highlight>
                <a:srgbClr val="FFFFFF"/>
              </a:highlight>
              <a:latin typeface="Montserrat"/>
              <a:ea typeface="Montserrat"/>
              <a:cs typeface="Montserrat"/>
              <a:sym typeface="Montserrat"/>
            </a:endParaRPr>
          </a:p>
        </p:txBody>
      </p:sp>
      <p:pic>
        <p:nvPicPr>
          <p:cNvPr id="214" name="Google Shape;214;p32"/>
          <p:cNvPicPr preferRelativeResize="0"/>
          <p:nvPr/>
        </p:nvPicPr>
        <p:blipFill>
          <a:blip r:embed="rId4">
            <a:alphaModFix/>
          </a:blip>
          <a:stretch>
            <a:fillRect/>
          </a:stretch>
        </p:blipFill>
        <p:spPr>
          <a:xfrm>
            <a:off x="6531575" y="2421931"/>
            <a:ext cx="2288750" cy="2388939"/>
          </a:xfrm>
          <a:prstGeom prst="rect">
            <a:avLst/>
          </a:prstGeom>
          <a:noFill/>
          <a:ln>
            <a:noFill/>
          </a:ln>
        </p:spPr>
      </p:pic>
      <p:sp>
        <p:nvSpPr>
          <p:cNvPr id="215" name="Google Shape;215;p32"/>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5"/>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2078">
                <a:solidFill>
                  <a:schemeClr val="hlink"/>
                </a:solidFill>
                <a:uFill>
                  <a:noFill/>
                </a:uFill>
                <a:latin typeface="Montserrat"/>
                <a:ea typeface="Montserrat"/>
                <a:cs typeface="Montserrat"/>
                <a:sym typeface="Montserrat"/>
                <a:hlinkClick r:id="rId3"/>
              </a:rPr>
              <a:t>CrisisCompanion: </a:t>
            </a:r>
            <a:r>
              <a:rPr b="1" lang="en" sz="1970">
                <a:solidFill>
                  <a:schemeClr val="hlink"/>
                </a:solidFill>
                <a:highlight>
                  <a:srgbClr val="FFFFFF"/>
                </a:highlight>
                <a:uFill>
                  <a:noFill/>
                </a:uFill>
                <a:latin typeface="Montserrat"/>
                <a:ea typeface="Montserrat"/>
                <a:cs typeface="Montserrat"/>
                <a:sym typeface="Montserrat"/>
                <a:hlinkClick r:id="rId4"/>
              </a:rPr>
              <a:t>Creating a Mental Health Support Chatbot</a:t>
            </a:r>
            <a:endParaRPr b="1" sz="197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SzPts val="891"/>
              <a:buNone/>
            </a:pPr>
            <a:r>
              <a:t/>
            </a:r>
            <a:endParaRPr b="1" sz="2178">
              <a:latin typeface="Montserrat"/>
              <a:ea typeface="Montserrat"/>
              <a:cs typeface="Montserrat"/>
              <a:sym typeface="Montserrat"/>
            </a:endParaRPr>
          </a:p>
        </p:txBody>
      </p:sp>
      <p:sp>
        <p:nvSpPr>
          <p:cNvPr id="221" name="Google Shape;221;p33"/>
          <p:cNvSpPr txBox="1"/>
          <p:nvPr>
            <p:ph idx="1" type="body"/>
          </p:nvPr>
        </p:nvSpPr>
        <p:spPr>
          <a:xfrm>
            <a:off x="0" y="1160325"/>
            <a:ext cx="8612100" cy="3222900"/>
          </a:xfrm>
          <a:prstGeom prst="rect">
            <a:avLst/>
          </a:prstGeom>
        </p:spPr>
        <p:txBody>
          <a:bodyPr anchorCtr="0" anchor="t" bIns="91425" lIns="91425" spcFirstLastPara="1" rIns="91425" wrap="square" tIns="91425">
            <a:normAutofit/>
          </a:bodyPr>
          <a:lstStyle/>
          <a:p>
            <a:pPr indent="-320675" lvl="0" marL="457200" rtl="0" algn="l">
              <a:lnSpc>
                <a:spcPct val="115000"/>
              </a:lnSpc>
              <a:spcBef>
                <a:spcPts val="0"/>
              </a:spcBef>
              <a:spcAft>
                <a:spcPts val="0"/>
              </a:spcAft>
              <a:buClr>
                <a:schemeClr val="dk1"/>
              </a:buClr>
              <a:buSzPts val="1450"/>
              <a:buFont typeface="Montserrat"/>
              <a:buChar char="●"/>
            </a:pPr>
            <a:r>
              <a:rPr b="1" lang="en" sz="1450">
                <a:solidFill>
                  <a:schemeClr val="dk1"/>
                </a:solidFill>
                <a:latin typeface="Montserrat"/>
                <a:ea typeface="Montserrat"/>
                <a:cs typeface="Montserrat"/>
                <a:sym typeface="Montserrat"/>
              </a:rPr>
              <a:t>Goal</a:t>
            </a:r>
            <a:r>
              <a:rPr lang="en" sz="1450">
                <a:latin typeface="Montserrat"/>
                <a:ea typeface="Montserrat"/>
                <a:cs typeface="Montserrat"/>
                <a:sym typeface="Montserrat"/>
              </a:rPr>
              <a:t>: </a:t>
            </a:r>
            <a:r>
              <a:rPr lang="en" sz="1450">
                <a:solidFill>
                  <a:srgbClr val="333333"/>
                </a:solidFill>
                <a:highlight>
                  <a:srgbClr val="FFFFFF"/>
                </a:highlight>
                <a:latin typeface="Red Hat Text"/>
                <a:ea typeface="Red Hat Text"/>
                <a:cs typeface="Red Hat Text"/>
                <a:sym typeface="Red Hat Text"/>
              </a:rPr>
              <a:t>In this challenge, you’ll explore how generative AI can be responsibly applied to the development of mental health support chatbots. You’ll work with a range of publicly available datasets—from counseling transcripts to emotion classification corpora—to build and evaluate a conversational agent that can provide basic, non-clinical support.</a:t>
            </a:r>
            <a:br>
              <a:rPr lang="en" sz="1450">
                <a:solidFill>
                  <a:srgbClr val="333333"/>
                </a:solidFill>
                <a:highlight>
                  <a:srgbClr val="FFFFFF"/>
                </a:highlight>
                <a:latin typeface="Red Hat Text"/>
                <a:ea typeface="Red Hat Text"/>
                <a:cs typeface="Red Hat Text"/>
                <a:sym typeface="Red Hat Text"/>
              </a:rPr>
            </a:br>
            <a:endParaRPr sz="1450">
              <a:solidFill>
                <a:srgbClr val="333333"/>
              </a:solidFill>
              <a:highlight>
                <a:srgbClr val="FFFFFF"/>
              </a:highlight>
              <a:latin typeface="Red Hat Text"/>
              <a:ea typeface="Red Hat Text"/>
              <a:cs typeface="Red Hat Text"/>
              <a:sym typeface="Red Hat Text"/>
            </a:endParaRPr>
          </a:p>
          <a:p>
            <a:pPr indent="-320675" lvl="0" marL="457200" rtl="0" algn="l">
              <a:lnSpc>
                <a:spcPct val="115000"/>
              </a:lnSpc>
              <a:spcBef>
                <a:spcPts val="0"/>
              </a:spcBef>
              <a:spcAft>
                <a:spcPts val="0"/>
              </a:spcAft>
              <a:buClr>
                <a:schemeClr val="dk1"/>
              </a:buClr>
              <a:buSzPts val="1450"/>
              <a:buFont typeface="Montserrat"/>
              <a:buChar char="●"/>
            </a:pPr>
            <a:r>
              <a:rPr b="1" lang="en" sz="1450">
                <a:solidFill>
                  <a:schemeClr val="dk1"/>
                </a:solidFill>
                <a:latin typeface="Montserrat"/>
                <a:ea typeface="Montserrat"/>
                <a:cs typeface="Montserrat"/>
                <a:sym typeface="Montserrat"/>
              </a:rPr>
              <a:t>Long-Term Goal: </a:t>
            </a:r>
            <a:r>
              <a:rPr lang="en" sz="1450">
                <a:solidFill>
                  <a:schemeClr val="dk1"/>
                </a:solidFill>
                <a:latin typeface="Montserrat"/>
                <a:ea typeface="Montserrat"/>
                <a:cs typeface="Montserrat"/>
                <a:sym typeface="Montserrat"/>
              </a:rPr>
              <a:t>A deployable, real-time chatbot used in suicide prevention studies. </a:t>
            </a:r>
            <a:endParaRPr sz="1450">
              <a:solidFill>
                <a:schemeClr val="dk1"/>
              </a:solidFill>
              <a:latin typeface="Montserrat"/>
              <a:ea typeface="Montserrat"/>
              <a:cs typeface="Montserrat"/>
              <a:sym typeface="Montserrat"/>
            </a:endParaRPr>
          </a:p>
          <a:p>
            <a:pPr indent="-320675" lvl="1" marL="914400" rtl="0" algn="l">
              <a:lnSpc>
                <a:spcPct val="115000"/>
              </a:lnSpc>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Oriented to suicide research (Needs to be able to discuss suicide)</a:t>
            </a:r>
            <a:endParaRPr sz="1450">
              <a:solidFill>
                <a:schemeClr val="dk1"/>
              </a:solidFill>
              <a:latin typeface="Montserrat"/>
              <a:ea typeface="Montserrat"/>
              <a:cs typeface="Montserrat"/>
              <a:sym typeface="Montserrat"/>
            </a:endParaRPr>
          </a:p>
          <a:p>
            <a:pPr indent="-320675" lvl="1" marL="914400" rtl="0" algn="l">
              <a:lnSpc>
                <a:spcPct val="115000"/>
              </a:lnSpc>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Deployable in a restricted data environment</a:t>
            </a:r>
            <a:endParaRPr sz="1450">
              <a:solidFill>
                <a:schemeClr val="dk1"/>
              </a:solidFill>
              <a:latin typeface="Montserrat"/>
              <a:ea typeface="Montserrat"/>
              <a:cs typeface="Montserrat"/>
              <a:sym typeface="Montserrat"/>
            </a:endParaRPr>
          </a:p>
          <a:p>
            <a:pPr indent="-320675" lvl="1" marL="914400" rtl="0" algn="l">
              <a:lnSpc>
                <a:spcPct val="115000"/>
              </a:lnSpc>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Understands its limits 6</a:t>
            </a:r>
            <a:endParaRPr sz="1450">
              <a:solidFill>
                <a:schemeClr val="dk1"/>
              </a:solidFill>
              <a:latin typeface="Montserrat"/>
              <a:ea typeface="Montserrat"/>
              <a:cs typeface="Montserrat"/>
              <a:sym typeface="Montserrat"/>
            </a:endParaRPr>
          </a:p>
        </p:txBody>
      </p:sp>
      <p:pic>
        <p:nvPicPr>
          <p:cNvPr id="222" name="Google Shape;222;p33"/>
          <p:cNvPicPr preferRelativeResize="0"/>
          <p:nvPr/>
        </p:nvPicPr>
        <p:blipFill>
          <a:blip r:embed="rId5">
            <a:alphaModFix/>
          </a:blip>
          <a:stretch>
            <a:fillRect/>
          </a:stretch>
        </p:blipFill>
        <p:spPr>
          <a:xfrm>
            <a:off x="6227425" y="3143925"/>
            <a:ext cx="2756660" cy="1886526"/>
          </a:xfrm>
          <a:prstGeom prst="rect">
            <a:avLst/>
          </a:prstGeom>
          <a:noFill/>
          <a:ln>
            <a:noFill/>
          </a:ln>
        </p:spPr>
      </p:pic>
      <p:sp>
        <p:nvSpPr>
          <p:cNvPr id="223" name="Google Shape;223;p33"/>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2078">
                <a:solidFill>
                  <a:schemeClr val="hlink"/>
                </a:solidFill>
                <a:uFill>
                  <a:noFill/>
                </a:uFill>
                <a:latin typeface="Montserrat"/>
                <a:ea typeface="Montserrat"/>
                <a:cs typeface="Montserrat"/>
                <a:sym typeface="Montserrat"/>
                <a:hlinkClick r:id="rId3"/>
              </a:rPr>
              <a:t>CrisisCompanion: </a:t>
            </a:r>
            <a:r>
              <a:rPr b="1" lang="en" sz="1970">
                <a:solidFill>
                  <a:schemeClr val="hlink"/>
                </a:solidFill>
                <a:highlight>
                  <a:srgbClr val="FFFFFF"/>
                </a:highlight>
                <a:uFill>
                  <a:noFill/>
                </a:uFill>
                <a:latin typeface="Montserrat"/>
                <a:ea typeface="Montserrat"/>
                <a:cs typeface="Montserrat"/>
                <a:sym typeface="Montserrat"/>
                <a:hlinkClick r:id="rId4"/>
              </a:rPr>
              <a:t>Creating a Mental Health Support Chatbot</a:t>
            </a:r>
            <a:endParaRPr b="1" sz="197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SzPts val="891"/>
              <a:buNone/>
            </a:pPr>
            <a:r>
              <a:t/>
            </a:r>
            <a:endParaRPr b="1" sz="2178">
              <a:latin typeface="Montserrat"/>
              <a:ea typeface="Montserrat"/>
              <a:cs typeface="Montserrat"/>
              <a:sym typeface="Montserrat"/>
            </a:endParaRPr>
          </a:p>
        </p:txBody>
      </p:sp>
      <p:sp>
        <p:nvSpPr>
          <p:cNvPr id="229" name="Google Shape;229;p34"/>
          <p:cNvSpPr txBox="1"/>
          <p:nvPr>
            <p:ph idx="1" type="body"/>
          </p:nvPr>
        </p:nvSpPr>
        <p:spPr>
          <a:xfrm>
            <a:off x="311700" y="1152475"/>
            <a:ext cx="8612100" cy="6417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Char char="●"/>
            </a:pPr>
            <a:r>
              <a:rPr b="1" lang="en" sz="1400">
                <a:solidFill>
                  <a:schemeClr val="dk1"/>
                </a:solidFill>
                <a:latin typeface="Montserrat"/>
                <a:ea typeface="Montserrat"/>
                <a:cs typeface="Montserrat"/>
                <a:sym typeface="Montserrat"/>
              </a:rPr>
              <a:t>Prerequisites</a:t>
            </a:r>
            <a:r>
              <a:rPr lang="en" sz="1400">
                <a:latin typeface="Montserrat"/>
                <a:ea typeface="Montserrat"/>
                <a:cs typeface="Montserrat"/>
                <a:sym typeface="Montserrat"/>
              </a:rPr>
              <a:t>: None – Use Claude/ChatGPT/Gemini to get started</a:t>
            </a:r>
            <a:endParaRPr sz="1400">
              <a:latin typeface="Montserrat"/>
              <a:ea typeface="Montserrat"/>
              <a:cs typeface="Montserrat"/>
              <a:sym typeface="Montserrat"/>
            </a:endParaRPr>
          </a:p>
        </p:txBody>
      </p:sp>
      <p:sp>
        <p:nvSpPr>
          <p:cNvPr id="230" name="Google Shape;230;p34"/>
          <p:cNvSpPr txBox="1"/>
          <p:nvPr>
            <p:ph idx="1" type="body"/>
          </p:nvPr>
        </p:nvSpPr>
        <p:spPr>
          <a:xfrm>
            <a:off x="311700" y="1092475"/>
            <a:ext cx="6187800" cy="3327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317500" lvl="0" marL="457200" rtl="0" algn="l">
              <a:lnSpc>
                <a:spcPct val="100000"/>
              </a:lnSpc>
              <a:spcBef>
                <a:spcPts val="1800"/>
              </a:spcBef>
              <a:spcAft>
                <a:spcPts val="0"/>
              </a:spcAft>
              <a:buClr>
                <a:schemeClr val="dk1"/>
              </a:buClr>
              <a:buSzPts val="1400"/>
              <a:buFont typeface="Montserrat"/>
              <a:buChar char="●"/>
            </a:pPr>
            <a:r>
              <a:rPr b="1" lang="en" sz="1400">
                <a:solidFill>
                  <a:srgbClr val="333333"/>
                </a:solidFill>
                <a:highlight>
                  <a:srgbClr val="FFFFFF"/>
                </a:highlight>
                <a:latin typeface="Montserrat"/>
                <a:ea typeface="Montserrat"/>
                <a:cs typeface="Montserrat"/>
                <a:sym typeface="Montserrat"/>
              </a:rPr>
              <a:t>Quick Start Recommendations: </a:t>
            </a:r>
            <a:br>
              <a:rPr b="1" lang="en" sz="1400">
                <a:solidFill>
                  <a:srgbClr val="333333"/>
                </a:solidFill>
                <a:highlight>
                  <a:srgbClr val="FFFFFF"/>
                </a:highlight>
                <a:latin typeface="Montserrat"/>
                <a:ea typeface="Montserrat"/>
                <a:cs typeface="Montserrat"/>
                <a:sym typeface="Montserrat"/>
              </a:rPr>
            </a:br>
            <a:endParaRPr b="1" sz="1400">
              <a:solidFill>
                <a:srgbClr val="333333"/>
              </a:solidFill>
              <a:highlight>
                <a:srgbClr val="FFFFFF"/>
              </a:highlight>
              <a:latin typeface="Montserrat"/>
              <a:ea typeface="Montserrat"/>
              <a:cs typeface="Montserrat"/>
              <a:sym typeface="Montserrat"/>
            </a:endParaRPr>
          </a:p>
          <a:p>
            <a:pPr indent="-317500" lvl="1" marL="914400" rtl="0" algn="l">
              <a:lnSpc>
                <a:spcPct val="160000"/>
              </a:lnSpc>
              <a:spcBef>
                <a:spcPts val="0"/>
              </a:spcBef>
              <a:spcAft>
                <a:spcPts val="0"/>
              </a:spcAft>
              <a:buClr>
                <a:srgbClr val="333333"/>
              </a:buClr>
              <a:buSzPts val="1400"/>
              <a:buFont typeface="Red Hat Text"/>
              <a:buChar char="○"/>
            </a:pPr>
            <a:r>
              <a:rPr lang="en">
                <a:solidFill>
                  <a:srgbClr val="333333"/>
                </a:solidFill>
                <a:highlight>
                  <a:srgbClr val="FFFFFF"/>
                </a:highlight>
                <a:latin typeface="Red Hat Text"/>
                <a:ea typeface="Red Hat Text"/>
                <a:cs typeface="Red Hat Text"/>
                <a:sym typeface="Red Hat Text"/>
              </a:rPr>
              <a:t>See Hugging Face’s</a:t>
            </a:r>
            <a:r>
              <a:rPr i="1" lang="en">
                <a:solidFill>
                  <a:srgbClr val="333333"/>
                </a:solidFill>
                <a:highlight>
                  <a:srgbClr val="FFFFFF"/>
                </a:highlight>
                <a:latin typeface="Red Hat Text"/>
                <a:ea typeface="Red Hat Text"/>
                <a:cs typeface="Red Hat Text"/>
                <a:sym typeface="Red Hat Text"/>
              </a:rPr>
              <a:t> transformers</a:t>
            </a:r>
            <a:r>
              <a:rPr lang="en">
                <a:solidFill>
                  <a:srgbClr val="333333"/>
                </a:solidFill>
                <a:highlight>
                  <a:srgbClr val="FFFFFF"/>
                </a:highlight>
                <a:latin typeface="Red Hat Text"/>
                <a:ea typeface="Red Hat Text"/>
                <a:cs typeface="Red Hat Text"/>
                <a:sym typeface="Red Hat Text"/>
              </a:rPr>
              <a:t> quick start</a:t>
            </a:r>
            <a:endParaRPr>
              <a:solidFill>
                <a:srgbClr val="333333"/>
              </a:solidFill>
              <a:highlight>
                <a:srgbClr val="FFFFFF"/>
              </a:highlight>
              <a:latin typeface="Red Hat Text"/>
              <a:ea typeface="Red Hat Text"/>
              <a:cs typeface="Red Hat Text"/>
              <a:sym typeface="Red Hat Text"/>
            </a:endParaRPr>
          </a:p>
          <a:p>
            <a:pPr indent="-317500" lvl="1" marL="914400" rtl="0" algn="l">
              <a:lnSpc>
                <a:spcPct val="160000"/>
              </a:lnSpc>
              <a:spcBef>
                <a:spcPts val="0"/>
              </a:spcBef>
              <a:spcAft>
                <a:spcPts val="0"/>
              </a:spcAft>
              <a:buClr>
                <a:srgbClr val="333333"/>
              </a:buClr>
              <a:buSzPts val="1400"/>
              <a:buFont typeface="Red Hat Text"/>
              <a:buChar char="○"/>
            </a:pPr>
            <a:r>
              <a:rPr lang="en">
                <a:solidFill>
                  <a:srgbClr val="333333"/>
                </a:solidFill>
                <a:highlight>
                  <a:srgbClr val="FFFFFF"/>
                </a:highlight>
                <a:latin typeface="Red Hat Text"/>
                <a:ea typeface="Red Hat Text"/>
                <a:cs typeface="Red Hat Text"/>
                <a:sym typeface="Red Hat Text"/>
              </a:rPr>
              <a:t>Go through chatbot and building LLM tutorials</a:t>
            </a:r>
            <a:endParaRPr>
              <a:solidFill>
                <a:srgbClr val="333333"/>
              </a:solidFill>
              <a:highlight>
                <a:srgbClr val="FFFFFF"/>
              </a:highlight>
              <a:latin typeface="Red Hat Text"/>
              <a:ea typeface="Red Hat Text"/>
              <a:cs typeface="Red Hat Text"/>
              <a:sym typeface="Red Hat Text"/>
            </a:endParaRPr>
          </a:p>
          <a:p>
            <a:pPr indent="-317500" lvl="1" marL="914400" rtl="0" algn="l">
              <a:lnSpc>
                <a:spcPct val="160000"/>
              </a:lnSpc>
              <a:spcBef>
                <a:spcPts val="0"/>
              </a:spcBef>
              <a:spcAft>
                <a:spcPts val="0"/>
              </a:spcAft>
              <a:buClr>
                <a:srgbClr val="333333"/>
              </a:buClr>
              <a:buSzPts val="1400"/>
              <a:buFont typeface="Red Hat Text"/>
              <a:buChar char="○"/>
            </a:pPr>
            <a:r>
              <a:rPr lang="en">
                <a:solidFill>
                  <a:srgbClr val="333333"/>
                </a:solidFill>
                <a:highlight>
                  <a:srgbClr val="FFFFFF"/>
                </a:highlight>
                <a:latin typeface="Red Hat Text"/>
                <a:ea typeface="Red Hat Text"/>
                <a:cs typeface="Red Hat Text"/>
                <a:sym typeface="Red Hat Text"/>
              </a:rPr>
              <a:t>Qwen3 is a good starting place for an LLM </a:t>
            </a:r>
            <a:br>
              <a:rPr lang="en">
                <a:solidFill>
                  <a:srgbClr val="333333"/>
                </a:solidFill>
                <a:highlight>
                  <a:srgbClr val="FFFFFF"/>
                </a:highlight>
                <a:latin typeface="Red Hat Text"/>
                <a:ea typeface="Red Hat Text"/>
                <a:cs typeface="Red Hat Text"/>
                <a:sym typeface="Red Hat Text"/>
              </a:rPr>
            </a:br>
            <a:endParaRPr b="1" sz="1600">
              <a:solidFill>
                <a:srgbClr val="333333"/>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Char char="●"/>
            </a:pPr>
            <a:r>
              <a:rPr b="1" lang="en" sz="1400">
                <a:solidFill>
                  <a:srgbClr val="333333"/>
                </a:solidFill>
                <a:highlight>
                  <a:srgbClr val="FFFFFF"/>
                </a:highlight>
                <a:latin typeface="Montserrat"/>
                <a:ea typeface="Montserrat"/>
                <a:cs typeface="Montserrat"/>
                <a:sym typeface="Montserrat"/>
              </a:rPr>
              <a:t>Organizer/Contact</a:t>
            </a:r>
            <a:r>
              <a:rPr lang="en" sz="1400">
                <a:solidFill>
                  <a:srgbClr val="333333"/>
                </a:solidFill>
                <a:highlight>
                  <a:srgbClr val="FFFFFF"/>
                </a:highlight>
                <a:latin typeface="Montserrat"/>
                <a:ea typeface="Montserrat"/>
                <a:cs typeface="Montserrat"/>
                <a:sym typeface="Montserrat"/>
              </a:rPr>
              <a:t>: Ross Jacobucci (</a:t>
            </a:r>
            <a:r>
              <a:rPr lang="en" sz="1400">
                <a:solidFill>
                  <a:schemeClr val="hlink"/>
                </a:solidFill>
                <a:highlight>
                  <a:srgbClr val="FFFFFF"/>
                </a:highlight>
                <a:uFill>
                  <a:noFill/>
                </a:uFill>
                <a:latin typeface="Montserrat"/>
                <a:ea typeface="Montserrat"/>
                <a:cs typeface="Montserrat"/>
                <a:sym typeface="Montserrat"/>
                <a:hlinkClick r:id="rId5"/>
              </a:rPr>
              <a:t>jacobucci@wisc.edu</a:t>
            </a:r>
            <a:r>
              <a:rPr lang="en" sz="1400">
                <a:solidFill>
                  <a:srgbClr val="333333"/>
                </a:solidFill>
                <a:highlight>
                  <a:srgbClr val="FFFFFF"/>
                </a:highlight>
                <a:latin typeface="Montserrat"/>
                <a:ea typeface="Montserrat"/>
                <a:cs typeface="Montserrat"/>
                <a:sym typeface="Montserrat"/>
              </a:rPr>
              <a:t>)</a:t>
            </a:r>
            <a:endParaRPr sz="1708">
              <a:latin typeface="Montserrat"/>
              <a:ea typeface="Montserrat"/>
              <a:cs typeface="Montserrat"/>
              <a:sym typeface="Montserrat"/>
            </a:endParaRPr>
          </a:p>
        </p:txBody>
      </p:sp>
      <p:pic>
        <p:nvPicPr>
          <p:cNvPr id="231" name="Google Shape;231;p34"/>
          <p:cNvPicPr preferRelativeResize="0"/>
          <p:nvPr/>
        </p:nvPicPr>
        <p:blipFill>
          <a:blip r:embed="rId6">
            <a:alphaModFix/>
          </a:blip>
          <a:stretch>
            <a:fillRect/>
          </a:stretch>
        </p:blipFill>
        <p:spPr>
          <a:xfrm>
            <a:off x="6227425" y="3143925"/>
            <a:ext cx="2756660" cy="1886526"/>
          </a:xfrm>
          <a:prstGeom prst="rect">
            <a:avLst/>
          </a:prstGeom>
          <a:noFill/>
          <a:ln>
            <a:noFill/>
          </a:ln>
        </p:spPr>
      </p:pic>
      <p:sp>
        <p:nvSpPr>
          <p:cNvPr id="232" name="Google Shape;232;p34"/>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7"/>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36450"/>
            <a:ext cx="8520600" cy="572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960"/>
              <a:buNone/>
            </a:pPr>
            <a:r>
              <a:rPr lang="en" sz="2660">
                <a:latin typeface="Montserrat Medium"/>
                <a:ea typeface="Montserrat Medium"/>
                <a:cs typeface="Montserrat Medium"/>
                <a:sym typeface="Montserrat Medium"/>
              </a:rPr>
              <a:t>Thanks, Organizing Team!</a:t>
            </a:r>
            <a:endParaRPr sz="2660">
              <a:latin typeface="Montserrat Medium"/>
              <a:ea typeface="Montserrat Medium"/>
              <a:cs typeface="Montserrat Medium"/>
              <a:sym typeface="Montserrat Medium"/>
            </a:endParaRPr>
          </a:p>
        </p:txBody>
      </p:sp>
      <p:sp>
        <p:nvSpPr>
          <p:cNvPr id="86" name="Google Shape;86;p17"/>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3"/>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pic>
        <p:nvPicPr>
          <p:cNvPr id="87" name="Google Shape;87;p17" title="Screenshot 2025-09-10 171345.png"/>
          <p:cNvPicPr preferRelativeResize="0"/>
          <p:nvPr/>
        </p:nvPicPr>
        <p:blipFill rotWithShape="1">
          <a:blip r:embed="rId4">
            <a:alphaModFix/>
          </a:blip>
          <a:srcRect b="0" l="0" r="0" t="10321"/>
          <a:stretch/>
        </p:blipFill>
        <p:spPr>
          <a:xfrm>
            <a:off x="663625" y="1240425"/>
            <a:ext cx="7859751" cy="3355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222"/>
              </a:lnSpc>
              <a:spcBef>
                <a:spcPts val="0"/>
              </a:spcBef>
              <a:spcAft>
                <a:spcPts val="0"/>
              </a:spcAft>
              <a:buClr>
                <a:schemeClr val="dk1"/>
              </a:buClr>
              <a:buSzPct val="40740"/>
              <a:buFont typeface="Arial"/>
              <a:buNone/>
            </a:pPr>
            <a:r>
              <a:rPr b="1" lang="en" sz="2700">
                <a:solidFill>
                  <a:schemeClr val="hlink"/>
                </a:solidFill>
                <a:highlight>
                  <a:srgbClr val="FFFFFF"/>
                </a:highlight>
                <a:uFill>
                  <a:noFill/>
                </a:uFill>
                <a:latin typeface="Montserrat"/>
                <a:ea typeface="Montserrat"/>
                <a:cs typeface="Montserrat"/>
                <a:sym typeface="Montserrat"/>
                <a:hlinkClick r:id="rId3"/>
              </a:rPr>
              <a:t>Cellular state image analysis</a:t>
            </a:r>
            <a:endParaRPr b="1" sz="2700">
              <a:solidFill>
                <a:srgbClr val="202124"/>
              </a:solidFill>
              <a:highlight>
                <a:srgbClr val="FFFFFF"/>
              </a:highlight>
              <a:latin typeface="Montserrat"/>
              <a:ea typeface="Montserrat"/>
              <a:cs typeface="Montserrat"/>
              <a:sym typeface="Montserrat"/>
            </a:endParaRPr>
          </a:p>
          <a:p>
            <a:pPr indent="0" lvl="0" marL="0" rtl="0" algn="l">
              <a:spcBef>
                <a:spcPts val="1200"/>
              </a:spcBef>
              <a:spcAft>
                <a:spcPts val="0"/>
              </a:spcAft>
              <a:buSzPct val="40909"/>
              <a:buNone/>
            </a:pPr>
            <a:r>
              <a:t/>
            </a:r>
            <a:endParaRPr b="1" sz="2420">
              <a:latin typeface="Montserrat"/>
              <a:ea typeface="Montserrat"/>
              <a:cs typeface="Montserrat"/>
              <a:sym typeface="Montserrat"/>
            </a:endParaRPr>
          </a:p>
        </p:txBody>
      </p:sp>
      <p:sp>
        <p:nvSpPr>
          <p:cNvPr id="238" name="Google Shape;238;p35"/>
          <p:cNvSpPr txBox="1"/>
          <p:nvPr>
            <p:ph idx="1" type="body"/>
          </p:nvPr>
        </p:nvSpPr>
        <p:spPr>
          <a:xfrm>
            <a:off x="311700" y="1152475"/>
            <a:ext cx="8612100" cy="17997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Goal</a:t>
            </a:r>
            <a:r>
              <a:rPr lang="en" sz="1400">
                <a:latin typeface="Montserrat"/>
                <a:ea typeface="Montserrat"/>
                <a:cs typeface="Montserrat"/>
                <a:sym typeface="Montserrat"/>
              </a:rPr>
              <a:t>: Identify cells in different cellular states within time-lapse microscopy images.</a:t>
            </a:r>
            <a:br>
              <a:rPr lang="en" sz="1400">
                <a:latin typeface="Montserrat"/>
                <a:ea typeface="Montserrat"/>
                <a:cs typeface="Montserrat"/>
                <a:sym typeface="Montserrat"/>
              </a:rPr>
            </a:br>
            <a:endParaRPr sz="1400">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latin typeface="Montserrat"/>
                <a:ea typeface="Montserrat"/>
                <a:cs typeface="Montserrat"/>
                <a:sym typeface="Montserrat"/>
              </a:rPr>
              <a:t>Background</a:t>
            </a:r>
            <a:r>
              <a:rPr lang="en" sz="1400">
                <a:latin typeface="Montserrat"/>
                <a:ea typeface="Montserrat"/>
                <a:cs typeface="Montserrat"/>
                <a:sym typeface="Montserrat"/>
              </a:rPr>
              <a:t>: </a:t>
            </a:r>
            <a:r>
              <a:rPr i="1" lang="en" sz="1400">
                <a:latin typeface="Montserrat"/>
                <a:ea typeface="Montserrat"/>
                <a:cs typeface="Montserrat"/>
                <a:sym typeface="Montserrat"/>
              </a:rPr>
              <a:t>Candida albicans</a:t>
            </a:r>
            <a:r>
              <a:rPr lang="en" sz="1400">
                <a:latin typeface="Montserrat"/>
                <a:ea typeface="Montserrat"/>
                <a:cs typeface="Montserrat"/>
                <a:sym typeface="Montserrat"/>
              </a:rPr>
              <a:t> is a fungal </a:t>
            </a:r>
            <a:r>
              <a:rPr lang="en" sz="1400">
                <a:latin typeface="Montserrat"/>
                <a:ea typeface="Montserrat"/>
                <a:cs typeface="Montserrat"/>
                <a:sym typeface="Montserrat"/>
              </a:rPr>
              <a:t>opportunistic pathogen in which both commensal and pathogenic behavior relies heavily on transitions between cellular states including yeast-form and hyphal cells and community organizations including dispersed cells and biofilms. </a:t>
            </a:r>
            <a:endParaRPr sz="1400">
              <a:latin typeface="Montserrat"/>
              <a:ea typeface="Montserrat"/>
              <a:cs typeface="Montserrat"/>
              <a:sym typeface="Montserrat"/>
            </a:endParaRPr>
          </a:p>
        </p:txBody>
      </p:sp>
      <p:pic>
        <p:nvPicPr>
          <p:cNvPr id="239" name="Google Shape;239;p35"/>
          <p:cNvPicPr preferRelativeResize="0"/>
          <p:nvPr/>
        </p:nvPicPr>
        <p:blipFill rotWithShape="1">
          <a:blip r:embed="rId4">
            <a:alphaModFix/>
          </a:blip>
          <a:srcRect b="0" l="23023" r="0" t="0"/>
          <a:stretch/>
        </p:blipFill>
        <p:spPr>
          <a:xfrm>
            <a:off x="543925" y="2962750"/>
            <a:ext cx="2792325" cy="2040601"/>
          </a:xfrm>
          <a:prstGeom prst="rect">
            <a:avLst/>
          </a:prstGeom>
          <a:noFill/>
          <a:ln>
            <a:noFill/>
          </a:ln>
        </p:spPr>
      </p:pic>
      <p:pic>
        <p:nvPicPr>
          <p:cNvPr id="240" name="Google Shape;240;p35"/>
          <p:cNvPicPr preferRelativeResize="0"/>
          <p:nvPr/>
        </p:nvPicPr>
        <p:blipFill>
          <a:blip r:embed="rId5">
            <a:alphaModFix/>
          </a:blip>
          <a:stretch>
            <a:fillRect/>
          </a:stretch>
        </p:blipFill>
        <p:spPr>
          <a:xfrm>
            <a:off x="4439150" y="2863234"/>
            <a:ext cx="4160926" cy="2239634"/>
          </a:xfrm>
          <a:prstGeom prst="rect">
            <a:avLst/>
          </a:prstGeom>
          <a:noFill/>
          <a:ln>
            <a:noFill/>
          </a:ln>
        </p:spPr>
      </p:pic>
      <p:sp>
        <p:nvSpPr>
          <p:cNvPr id="241" name="Google Shape;241;p35"/>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222"/>
              </a:lnSpc>
              <a:spcBef>
                <a:spcPts val="0"/>
              </a:spcBef>
              <a:spcAft>
                <a:spcPts val="0"/>
              </a:spcAft>
              <a:buSzPct val="40740"/>
              <a:buNone/>
            </a:pPr>
            <a:r>
              <a:rPr b="1" lang="en" sz="2700">
                <a:solidFill>
                  <a:schemeClr val="hlink"/>
                </a:solidFill>
                <a:highlight>
                  <a:srgbClr val="FFFFFF"/>
                </a:highlight>
                <a:uFill>
                  <a:noFill/>
                </a:uFill>
                <a:latin typeface="Montserrat"/>
                <a:ea typeface="Montserrat"/>
                <a:cs typeface="Montserrat"/>
                <a:sym typeface="Montserrat"/>
                <a:hlinkClick r:id="rId3"/>
              </a:rPr>
              <a:t>Cellular state image analysis</a:t>
            </a:r>
            <a:endParaRPr b="1" sz="2700">
              <a:solidFill>
                <a:srgbClr val="202124"/>
              </a:solidFill>
              <a:highlight>
                <a:srgbClr val="FFFFFF"/>
              </a:highlight>
              <a:latin typeface="Montserrat"/>
              <a:ea typeface="Montserrat"/>
              <a:cs typeface="Montserrat"/>
              <a:sym typeface="Montserrat"/>
            </a:endParaRPr>
          </a:p>
          <a:p>
            <a:pPr indent="0" lvl="0" marL="0" rtl="0" algn="l">
              <a:spcBef>
                <a:spcPts val="1200"/>
              </a:spcBef>
              <a:spcAft>
                <a:spcPts val="0"/>
              </a:spcAft>
              <a:buSzPct val="40909"/>
              <a:buNone/>
            </a:pPr>
            <a:r>
              <a:t/>
            </a:r>
            <a:endParaRPr b="1" sz="2420">
              <a:latin typeface="Montserrat"/>
              <a:ea typeface="Montserrat"/>
              <a:cs typeface="Montserrat"/>
              <a:sym typeface="Montserrat"/>
            </a:endParaRPr>
          </a:p>
        </p:txBody>
      </p:sp>
      <p:sp>
        <p:nvSpPr>
          <p:cNvPr id="247" name="Google Shape;247;p36"/>
          <p:cNvSpPr txBox="1"/>
          <p:nvPr>
            <p:ph idx="1" type="body"/>
          </p:nvPr>
        </p:nvSpPr>
        <p:spPr>
          <a:xfrm>
            <a:off x="311700" y="963725"/>
            <a:ext cx="5406600" cy="36033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Font typeface="Montserrat"/>
              <a:buChar char="●"/>
            </a:pPr>
            <a:r>
              <a:rPr lang="en" sz="1400">
                <a:latin typeface="Montserrat"/>
                <a:ea typeface="Montserrat"/>
                <a:cs typeface="Montserrat"/>
                <a:sym typeface="Montserrat"/>
              </a:rPr>
              <a:t>Teams will be supplied with annotated and </a:t>
            </a:r>
            <a:r>
              <a:rPr lang="en" sz="1400">
                <a:latin typeface="Montserrat"/>
                <a:ea typeface="Montserrat"/>
                <a:cs typeface="Montserrat"/>
                <a:sym typeface="Montserrat"/>
              </a:rPr>
              <a:t>unannotated time-lapse images of developing and dispersing </a:t>
            </a:r>
            <a:r>
              <a:rPr i="1" lang="en" sz="1400">
                <a:latin typeface="Montserrat"/>
                <a:ea typeface="Montserrat"/>
                <a:cs typeface="Montserrat"/>
                <a:sym typeface="Montserrat"/>
              </a:rPr>
              <a:t>Candida albicans</a:t>
            </a:r>
            <a:r>
              <a:rPr lang="en" sz="1400">
                <a:latin typeface="Montserrat"/>
                <a:ea typeface="Montserrat"/>
                <a:cs typeface="Montserrat"/>
                <a:sym typeface="Montserrat"/>
              </a:rPr>
              <a:t> biofilms.</a:t>
            </a:r>
            <a:endParaRPr sz="1400">
              <a:latin typeface="Montserrat"/>
              <a:ea typeface="Montserrat"/>
              <a:cs typeface="Montserrat"/>
              <a:sym typeface="Montserrat"/>
            </a:endParaRPr>
          </a:p>
          <a:p>
            <a:pPr indent="0" lvl="0" marL="457200" rtl="0" algn="l">
              <a:lnSpc>
                <a:spcPct val="100000"/>
              </a:lnSpc>
              <a:spcBef>
                <a:spcPts val="1800"/>
              </a:spcBef>
              <a:spcAft>
                <a:spcPts val="0"/>
              </a:spcAft>
              <a:buNone/>
            </a:pPr>
            <a:r>
              <a:rPr lang="en" sz="1400">
                <a:latin typeface="Montserrat"/>
                <a:ea typeface="Montserrat"/>
                <a:cs typeface="Montserrat"/>
                <a:sym typeface="Montserrat"/>
              </a:rPr>
              <a:t>Annotations include specification of:  </a:t>
            </a:r>
            <a:endParaRPr sz="1400">
              <a:latin typeface="Montserrat"/>
              <a:ea typeface="Montserrat"/>
              <a:cs typeface="Montserrat"/>
              <a:sym typeface="Montserrat"/>
            </a:endParaRPr>
          </a:p>
          <a:p>
            <a:pPr indent="-317500" lvl="1" marL="914400" rtl="0" algn="l">
              <a:lnSpc>
                <a:spcPct val="100000"/>
              </a:lnSpc>
              <a:spcBef>
                <a:spcPts val="0"/>
              </a:spcBef>
              <a:spcAft>
                <a:spcPts val="0"/>
              </a:spcAft>
              <a:buClr>
                <a:schemeClr val="dk1"/>
              </a:buClr>
              <a:buSzPts val="1400"/>
              <a:buFont typeface="Montserrat"/>
              <a:buChar char="○"/>
            </a:pPr>
            <a:r>
              <a:rPr lang="en">
                <a:latin typeface="Montserrat"/>
                <a:ea typeface="Montserrat"/>
                <a:cs typeface="Montserrat"/>
                <a:sym typeface="Montserrat"/>
              </a:rPr>
              <a:t>cell type</a:t>
            </a:r>
            <a:endParaRPr>
              <a:latin typeface="Montserrat"/>
              <a:ea typeface="Montserrat"/>
              <a:cs typeface="Montserrat"/>
              <a:sym typeface="Montserrat"/>
            </a:endParaRPr>
          </a:p>
          <a:p>
            <a:pPr indent="-317500" lvl="1" marL="914400" rtl="0" algn="l">
              <a:lnSpc>
                <a:spcPct val="100000"/>
              </a:lnSpc>
              <a:spcBef>
                <a:spcPts val="0"/>
              </a:spcBef>
              <a:spcAft>
                <a:spcPts val="0"/>
              </a:spcAft>
              <a:buClr>
                <a:schemeClr val="dk1"/>
              </a:buClr>
              <a:buSzPts val="1400"/>
              <a:buFont typeface="Montserrat"/>
              <a:buChar char="○"/>
            </a:pPr>
            <a:r>
              <a:rPr lang="en">
                <a:latin typeface="Montserrat"/>
                <a:ea typeface="Montserrat"/>
                <a:cs typeface="Montserrat"/>
                <a:sym typeface="Montserrat"/>
              </a:rPr>
              <a:t>cell dimensions</a:t>
            </a:r>
            <a:endParaRPr>
              <a:latin typeface="Montserrat"/>
              <a:ea typeface="Montserrat"/>
              <a:cs typeface="Montserrat"/>
              <a:sym typeface="Montserrat"/>
            </a:endParaRPr>
          </a:p>
          <a:p>
            <a:pPr indent="-317500" lvl="1" marL="914400" rtl="0" algn="l">
              <a:lnSpc>
                <a:spcPct val="100000"/>
              </a:lnSpc>
              <a:spcBef>
                <a:spcPts val="0"/>
              </a:spcBef>
              <a:spcAft>
                <a:spcPts val="0"/>
              </a:spcAft>
              <a:buClr>
                <a:schemeClr val="dk1"/>
              </a:buClr>
              <a:buSzPts val="1400"/>
              <a:buFont typeface="Montserrat"/>
              <a:buChar char="○"/>
            </a:pPr>
            <a:r>
              <a:rPr lang="en">
                <a:latin typeface="Montserrat"/>
                <a:ea typeface="Montserrat"/>
                <a:cs typeface="Montserrat"/>
                <a:sym typeface="Montserrat"/>
              </a:rPr>
              <a:t>groups of adherent cells.</a:t>
            </a: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rgbClr val="333333"/>
              </a:buClr>
              <a:buSzPts val="1400"/>
              <a:buFont typeface="Montserrat"/>
              <a:buChar char="●"/>
            </a:pPr>
            <a:r>
              <a:rPr lang="en" sz="1400">
                <a:latin typeface="Montserrat"/>
                <a:ea typeface="Montserrat"/>
                <a:cs typeface="Montserrat"/>
                <a:sym typeface="Montserrat"/>
              </a:rPr>
              <a:t>Teams will use this data to create programs to:</a:t>
            </a:r>
            <a:endParaRPr sz="1400">
              <a:latin typeface="Montserrat"/>
              <a:ea typeface="Montserrat"/>
              <a:cs typeface="Montserrat"/>
              <a:sym typeface="Montserrat"/>
            </a:endParaRPr>
          </a:p>
          <a:p>
            <a:pPr indent="-317500" lvl="1" marL="914400" rtl="0" algn="l">
              <a:lnSpc>
                <a:spcPct val="100000"/>
              </a:lnSpc>
              <a:spcBef>
                <a:spcPts val="0"/>
              </a:spcBef>
              <a:spcAft>
                <a:spcPts val="0"/>
              </a:spcAft>
              <a:buClr>
                <a:srgbClr val="333333"/>
              </a:buClr>
              <a:buSzPts val="1400"/>
              <a:buFont typeface="Montserrat"/>
              <a:buChar char="○"/>
            </a:pPr>
            <a:r>
              <a:rPr lang="en">
                <a:latin typeface="Montserrat"/>
                <a:ea typeface="Montserrat"/>
                <a:cs typeface="Montserrat"/>
                <a:sym typeface="Montserrat"/>
              </a:rPr>
              <a:t>i</a:t>
            </a:r>
            <a:r>
              <a:rPr lang="en" sz="1400">
                <a:latin typeface="Montserrat"/>
                <a:ea typeface="Montserrat"/>
                <a:cs typeface="Montserrat"/>
                <a:sym typeface="Montserrat"/>
              </a:rPr>
              <a:t>dentify cells</a:t>
            </a:r>
            <a:endParaRPr>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classify cells</a:t>
            </a:r>
            <a:endParaRPr>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a:latin typeface="Montserrat"/>
                <a:ea typeface="Montserrat"/>
                <a:cs typeface="Montserrat"/>
                <a:sym typeface="Montserrat"/>
              </a:rPr>
              <a:t>track cells</a:t>
            </a:r>
            <a:endParaRPr sz="1708">
              <a:latin typeface="Montserrat"/>
              <a:ea typeface="Montserrat"/>
              <a:cs typeface="Montserrat"/>
              <a:sym typeface="Montserrat"/>
            </a:endParaRPr>
          </a:p>
        </p:txBody>
      </p:sp>
      <p:pic>
        <p:nvPicPr>
          <p:cNvPr id="248" name="Google Shape;248;p36"/>
          <p:cNvPicPr preferRelativeResize="0"/>
          <p:nvPr/>
        </p:nvPicPr>
        <p:blipFill>
          <a:blip r:embed="rId4">
            <a:alphaModFix/>
          </a:blip>
          <a:stretch>
            <a:fillRect/>
          </a:stretch>
        </p:blipFill>
        <p:spPr>
          <a:xfrm>
            <a:off x="5686804" y="1765900"/>
            <a:ext cx="3113900" cy="2355474"/>
          </a:xfrm>
          <a:prstGeom prst="rect">
            <a:avLst/>
          </a:prstGeom>
          <a:noFill/>
          <a:ln>
            <a:noFill/>
          </a:ln>
        </p:spPr>
      </p:pic>
      <p:sp>
        <p:nvSpPr>
          <p:cNvPr id="249" name="Google Shape;249;p36"/>
          <p:cNvSpPr txBox="1"/>
          <p:nvPr>
            <p:ph idx="1" type="body"/>
          </p:nvPr>
        </p:nvSpPr>
        <p:spPr>
          <a:xfrm>
            <a:off x="311700" y="4100226"/>
            <a:ext cx="9565500" cy="782700"/>
          </a:xfrm>
          <a:prstGeom prst="rect">
            <a:avLst/>
          </a:prstGeom>
        </p:spPr>
        <p:txBody>
          <a:bodyPr anchorCtr="0" anchor="t" bIns="91425" lIns="91425" spcFirstLastPara="1" rIns="91425" wrap="square" tIns="91425">
            <a:normAutofit lnSpcReduction="20000"/>
          </a:bodyPr>
          <a:lstStyle/>
          <a:p>
            <a:pPr indent="0" lvl="0" marL="457200" rtl="0" algn="l">
              <a:lnSpc>
                <a:spcPct val="100000"/>
              </a:lnSpc>
              <a:spcBef>
                <a:spcPts val="0"/>
              </a:spcBef>
              <a:spcAft>
                <a:spcPts val="0"/>
              </a:spcAft>
              <a:buNone/>
            </a:pPr>
            <a:r>
              <a:t/>
            </a:r>
            <a:endParaRPr b="1" sz="1400">
              <a:solidFill>
                <a:srgbClr val="333333"/>
              </a:solidFill>
              <a:highlight>
                <a:srgbClr val="FFFFFF"/>
              </a:highlight>
              <a:latin typeface="Montserrat"/>
              <a:ea typeface="Montserrat"/>
              <a:cs typeface="Montserrat"/>
              <a:sym typeface="Montserrat"/>
            </a:endParaRPr>
          </a:p>
          <a:p>
            <a:pPr indent="-317500" lvl="0" marL="457200" rtl="0" algn="l">
              <a:lnSpc>
                <a:spcPct val="100000"/>
              </a:lnSpc>
              <a:spcBef>
                <a:spcPts val="1800"/>
              </a:spcBef>
              <a:spcAft>
                <a:spcPts val="0"/>
              </a:spcAft>
              <a:buClr>
                <a:schemeClr val="dk1"/>
              </a:buClr>
              <a:buSzPts val="1400"/>
              <a:buFont typeface="Montserrat"/>
              <a:buChar char="●"/>
            </a:pPr>
            <a:r>
              <a:rPr b="1" lang="en" sz="1400">
                <a:solidFill>
                  <a:srgbClr val="333333"/>
                </a:solidFill>
                <a:highlight>
                  <a:srgbClr val="FFFFFF"/>
                </a:highlight>
                <a:latin typeface="Montserrat"/>
                <a:ea typeface="Montserrat"/>
                <a:cs typeface="Montserrat"/>
                <a:sym typeface="Montserrat"/>
              </a:rPr>
              <a:t>Organizer/Contact</a:t>
            </a:r>
            <a:r>
              <a:rPr lang="en" sz="1400">
                <a:solidFill>
                  <a:srgbClr val="333333"/>
                </a:solidFill>
                <a:highlight>
                  <a:srgbClr val="FFFFFF"/>
                </a:highlight>
                <a:latin typeface="Montserrat"/>
                <a:ea typeface="Montserrat"/>
                <a:cs typeface="Montserrat"/>
                <a:sym typeface="Montserrat"/>
              </a:rPr>
              <a:t>: Eli Cytrynbaum (</a:t>
            </a:r>
            <a:r>
              <a:rPr lang="en" sz="1400">
                <a:solidFill>
                  <a:schemeClr val="hlink"/>
                </a:solidFill>
                <a:highlight>
                  <a:srgbClr val="FFFFFF"/>
                </a:highlight>
                <a:uFill>
                  <a:noFill/>
                </a:uFill>
                <a:latin typeface="Montserrat"/>
                <a:ea typeface="Montserrat"/>
                <a:cs typeface="Montserrat"/>
                <a:sym typeface="Montserrat"/>
                <a:hlinkClick r:id="rId5"/>
              </a:rPr>
              <a:t>cytrynbaum@wisc.edu</a:t>
            </a:r>
            <a:r>
              <a:rPr lang="en" sz="1400">
                <a:solidFill>
                  <a:srgbClr val="333333"/>
                </a:solidFill>
                <a:highlight>
                  <a:srgbClr val="FFFFFF"/>
                </a:highlight>
                <a:latin typeface="Montserrat"/>
                <a:ea typeface="Montserrat"/>
                <a:cs typeface="Montserrat"/>
                <a:sym typeface="Montserrat"/>
              </a:rPr>
              <a:t>)</a:t>
            </a:r>
            <a:endParaRPr sz="1708">
              <a:latin typeface="Montserrat"/>
              <a:ea typeface="Montserrat"/>
              <a:cs typeface="Montserrat"/>
              <a:sym typeface="Montserrat"/>
            </a:endParaRPr>
          </a:p>
        </p:txBody>
      </p:sp>
      <p:sp>
        <p:nvSpPr>
          <p:cNvPr id="250" name="Google Shape;250;p36"/>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b="1" lang="en" sz="2078">
                <a:solidFill>
                  <a:schemeClr val="hlink"/>
                </a:solidFill>
                <a:uFill>
                  <a:noFill/>
                </a:uFill>
                <a:latin typeface="Montserrat"/>
                <a:ea typeface="Montserrat"/>
                <a:cs typeface="Montserrat"/>
                <a:sym typeface="Montserrat"/>
                <a:hlinkClick r:id="rId3"/>
              </a:rPr>
              <a:t>Clustering the BioTrove Dataset</a:t>
            </a:r>
            <a:r>
              <a:rPr lang="en" sz="2078">
                <a:latin typeface="Montserrat Medium"/>
                <a:ea typeface="Montserrat Medium"/>
                <a:cs typeface="Montserrat Medium"/>
                <a:sym typeface="Montserrat Medium"/>
              </a:rPr>
              <a:t> </a:t>
            </a:r>
            <a:endParaRPr sz="2078">
              <a:latin typeface="Montserrat Medium"/>
              <a:ea typeface="Montserrat Medium"/>
              <a:cs typeface="Montserrat Medium"/>
              <a:sym typeface="Montserrat Medium"/>
            </a:endParaRPr>
          </a:p>
        </p:txBody>
      </p:sp>
      <p:sp>
        <p:nvSpPr>
          <p:cNvPr id="256" name="Google Shape;256;p37"/>
          <p:cNvSpPr txBox="1"/>
          <p:nvPr>
            <p:ph idx="1" type="body"/>
          </p:nvPr>
        </p:nvSpPr>
        <p:spPr>
          <a:xfrm>
            <a:off x="311700" y="1152475"/>
            <a:ext cx="8612100" cy="1799700"/>
          </a:xfrm>
          <a:prstGeom prst="rect">
            <a:avLst/>
          </a:prstGeom>
        </p:spPr>
        <p:txBody>
          <a:bodyPr anchorCtr="0" anchor="t" bIns="91425" lIns="91425" spcFirstLastPara="1" rIns="91425" wrap="square" tIns="91425">
            <a:noAutofit/>
          </a:bodyPr>
          <a:lstStyle/>
          <a:p>
            <a:pPr indent="-310515" lvl="0" marL="457200" rtl="0" algn="l">
              <a:lnSpc>
                <a:spcPct val="105000"/>
              </a:lnSpc>
              <a:spcBef>
                <a:spcPts val="0"/>
              </a:spcBef>
              <a:spcAft>
                <a:spcPts val="0"/>
              </a:spcAft>
              <a:buClr>
                <a:schemeClr val="dk1"/>
              </a:buClr>
              <a:buSzPts val="1290"/>
              <a:buFont typeface="Montserrat"/>
              <a:buChar char="●"/>
            </a:pPr>
            <a:r>
              <a:rPr b="1" lang="en" sz="1290">
                <a:solidFill>
                  <a:schemeClr val="dk1"/>
                </a:solidFill>
                <a:latin typeface="Montserrat"/>
                <a:ea typeface="Montserrat"/>
                <a:cs typeface="Montserrat"/>
                <a:sym typeface="Montserrat"/>
              </a:rPr>
              <a:t>Goal</a:t>
            </a:r>
            <a:r>
              <a:rPr lang="en" sz="1290">
                <a:solidFill>
                  <a:schemeClr val="dk1"/>
                </a:solidFill>
                <a:latin typeface="Montserrat"/>
                <a:ea typeface="Montserrat"/>
                <a:cs typeface="Montserrat"/>
                <a:sym typeface="Montserrat"/>
              </a:rPr>
              <a:t>: In this challenge, you’ll work with a ~50,000-image subset of </a:t>
            </a:r>
            <a:r>
              <a:rPr lang="en" sz="1290">
                <a:solidFill>
                  <a:schemeClr val="accent5"/>
                </a:solidFill>
                <a:uFill>
                  <a:noFill/>
                </a:uFill>
                <a:latin typeface="Montserrat"/>
                <a:ea typeface="Montserrat"/>
                <a:cs typeface="Montserrat"/>
                <a:sym typeface="Montserrat"/>
                <a:hlinkClick r:id="rId4">
                  <a:extLst>
                    <a:ext uri="{A12FA001-AC4F-418D-AE19-62706E023703}">
                      <ahyp:hlinkClr val="tx"/>
                    </a:ext>
                  </a:extLst>
                </a:hlinkClick>
              </a:rPr>
              <a:t>BioTrove</a:t>
            </a:r>
            <a:r>
              <a:rPr lang="en" sz="1290">
                <a:solidFill>
                  <a:schemeClr val="dk1"/>
                </a:solidFill>
                <a:latin typeface="Montserrat"/>
                <a:ea typeface="Montserrat"/>
                <a:cs typeface="Montserrat"/>
                <a:sym typeface="Montserrat"/>
              </a:rPr>
              <a:t> spanning the tree of life. Your task is to learn clusters from image features (with optional family-level taxonomic labels) that approximate the hidden biological taxonomy. </a:t>
            </a:r>
            <a:r>
              <a:rPr b="1" lang="en" sz="1290">
                <a:latin typeface="Montserrat"/>
                <a:ea typeface="Montserrat"/>
                <a:cs typeface="Montserrat"/>
                <a:sym typeface="Montserrat"/>
              </a:rPr>
              <a:t>Evaluation is based on how well your clusters match hidden genus- and species-level groupings, measured using Normalized Mutual Information (NMI)</a:t>
            </a:r>
            <a:r>
              <a:rPr lang="en" sz="1290">
                <a:solidFill>
                  <a:schemeClr val="dk1"/>
                </a:solidFill>
                <a:latin typeface="Montserrat"/>
                <a:ea typeface="Montserrat"/>
                <a:cs typeface="Montserrat"/>
                <a:sym typeface="Montserrat"/>
              </a:rPr>
              <a:t>.</a:t>
            </a:r>
            <a:br>
              <a:rPr lang="en" sz="1290">
                <a:solidFill>
                  <a:schemeClr val="dk1"/>
                </a:solidFill>
                <a:latin typeface="Montserrat"/>
                <a:ea typeface="Montserrat"/>
                <a:cs typeface="Montserrat"/>
                <a:sym typeface="Montserrat"/>
              </a:rPr>
            </a:br>
            <a:endParaRPr sz="1290">
              <a:solidFill>
                <a:schemeClr val="dk1"/>
              </a:solidFill>
              <a:latin typeface="Montserrat"/>
              <a:ea typeface="Montserrat"/>
              <a:cs typeface="Montserrat"/>
              <a:sym typeface="Montserrat"/>
            </a:endParaRPr>
          </a:p>
          <a:p>
            <a:pPr indent="-310515" lvl="0" marL="457200" rtl="0" algn="l">
              <a:lnSpc>
                <a:spcPct val="105000"/>
              </a:lnSpc>
              <a:spcBef>
                <a:spcPts val="0"/>
              </a:spcBef>
              <a:spcAft>
                <a:spcPts val="0"/>
              </a:spcAft>
              <a:buClr>
                <a:schemeClr val="dk1"/>
              </a:buClr>
              <a:buSzPts val="1290"/>
              <a:buChar char="●"/>
            </a:pPr>
            <a:r>
              <a:rPr b="1" lang="en" sz="1290">
                <a:solidFill>
                  <a:schemeClr val="dk1"/>
                </a:solidFill>
                <a:latin typeface="Montserrat"/>
                <a:ea typeface="Montserrat"/>
                <a:cs typeface="Montserrat"/>
                <a:sym typeface="Montserrat"/>
              </a:rPr>
              <a:t>Prerequisites</a:t>
            </a:r>
            <a:r>
              <a:rPr lang="en" sz="1290">
                <a:solidFill>
                  <a:schemeClr val="dk1"/>
                </a:solidFill>
                <a:latin typeface="Montserrat"/>
                <a:ea typeface="Montserrat"/>
                <a:cs typeface="Montserrat"/>
                <a:sym typeface="Montserrat"/>
              </a:rPr>
              <a:t>: Familiarity with neural networks and CNNs is expected. You don’t need to know contrastive learning or autoencoders beforehand, but these methods are encouraged and can be learned during the challenge.</a:t>
            </a:r>
            <a:endParaRPr sz="1290">
              <a:solidFill>
                <a:schemeClr val="dk1"/>
              </a:solidFill>
              <a:latin typeface="Montserrat"/>
              <a:ea typeface="Montserrat"/>
              <a:cs typeface="Montserrat"/>
              <a:sym typeface="Montserrat"/>
            </a:endParaRPr>
          </a:p>
        </p:txBody>
      </p:sp>
      <p:sp>
        <p:nvSpPr>
          <p:cNvPr id="257" name="Google Shape;257;p37"/>
          <p:cNvSpPr txBox="1"/>
          <p:nvPr>
            <p:ph idx="1" type="body"/>
          </p:nvPr>
        </p:nvSpPr>
        <p:spPr>
          <a:xfrm>
            <a:off x="311700" y="3222775"/>
            <a:ext cx="5576400" cy="1770000"/>
          </a:xfrm>
          <a:prstGeom prst="rect">
            <a:avLst/>
          </a:prstGeom>
        </p:spPr>
        <p:txBody>
          <a:bodyPr anchorCtr="0" anchor="t" bIns="91425" lIns="91425" spcFirstLastPara="1" rIns="91425" wrap="square" tIns="91425">
            <a:normAutofit/>
          </a:bodyPr>
          <a:lstStyle/>
          <a:p>
            <a:pPr indent="-307975" lvl="0" marL="457200" rtl="0" algn="l">
              <a:lnSpc>
                <a:spcPct val="100000"/>
              </a:lnSpc>
              <a:spcBef>
                <a:spcPts val="0"/>
              </a:spcBef>
              <a:spcAft>
                <a:spcPts val="0"/>
              </a:spcAft>
              <a:buClr>
                <a:schemeClr val="dk1"/>
              </a:buClr>
              <a:buSzPts val="1250"/>
              <a:buFont typeface="Montserrat"/>
              <a:buChar char="●"/>
            </a:pPr>
            <a:r>
              <a:rPr b="1" lang="en" sz="1250">
                <a:solidFill>
                  <a:schemeClr val="dk1"/>
                </a:solidFill>
                <a:highlight>
                  <a:srgbClr val="FFFFFF"/>
                </a:highlight>
                <a:latin typeface="Montserrat"/>
                <a:ea typeface="Montserrat"/>
                <a:cs typeface="Montserrat"/>
                <a:sym typeface="Montserrat"/>
              </a:rPr>
              <a:t>Methods: </a:t>
            </a:r>
            <a:r>
              <a:rPr lang="en" sz="1250">
                <a:solidFill>
                  <a:schemeClr val="dk1"/>
                </a:solidFill>
                <a:highlight>
                  <a:srgbClr val="FFFFFF"/>
                </a:highlight>
                <a:latin typeface="Montserrat"/>
                <a:ea typeface="Montserrat"/>
                <a:cs typeface="Montserrat"/>
                <a:sym typeface="Montserrat"/>
              </a:rPr>
              <a:t>Contrastive learning (e.g., SimCLR, SupCon), autoencoders, image embeddings, hierarchical clustering, CLIP-style models (optional), dimensionality reduction.</a:t>
            </a:r>
            <a:br>
              <a:rPr lang="en" sz="1250">
                <a:solidFill>
                  <a:schemeClr val="dk1"/>
                </a:solidFill>
                <a:highlight>
                  <a:srgbClr val="FFFFFF"/>
                </a:highlight>
                <a:latin typeface="Montserrat"/>
                <a:ea typeface="Montserrat"/>
                <a:cs typeface="Montserrat"/>
                <a:sym typeface="Montserrat"/>
              </a:rPr>
            </a:br>
            <a:endParaRPr sz="1250">
              <a:solidFill>
                <a:schemeClr val="dk1"/>
              </a:solidFill>
              <a:highlight>
                <a:srgbClr val="FFFFFF"/>
              </a:highlight>
              <a:latin typeface="Montserrat"/>
              <a:ea typeface="Montserrat"/>
              <a:cs typeface="Montserrat"/>
              <a:sym typeface="Montserrat"/>
            </a:endParaRPr>
          </a:p>
          <a:p>
            <a:pPr indent="-307975" lvl="0" marL="457200" rtl="0" algn="l">
              <a:lnSpc>
                <a:spcPct val="100000"/>
              </a:lnSpc>
              <a:spcBef>
                <a:spcPts val="0"/>
              </a:spcBef>
              <a:spcAft>
                <a:spcPts val="0"/>
              </a:spcAft>
              <a:buClr>
                <a:schemeClr val="dk1"/>
              </a:buClr>
              <a:buSzPts val="1250"/>
              <a:buFont typeface="Montserrat"/>
              <a:buChar char="●"/>
            </a:pPr>
            <a:r>
              <a:rPr b="1" lang="en" sz="1250">
                <a:solidFill>
                  <a:schemeClr val="hlink"/>
                </a:solidFill>
                <a:highlight>
                  <a:srgbClr val="FFFFFF"/>
                </a:highlight>
                <a:uFill>
                  <a:noFill/>
                </a:uFill>
                <a:latin typeface="Montserrat"/>
                <a:ea typeface="Montserrat"/>
                <a:cs typeface="Montserrat"/>
                <a:sym typeface="Montserrat"/>
                <a:hlinkClick r:id="rId5"/>
              </a:rPr>
              <a:t>Resources for Getting Started</a:t>
            </a:r>
            <a:br>
              <a:rPr b="1" lang="en" sz="1250">
                <a:solidFill>
                  <a:schemeClr val="hlink"/>
                </a:solidFill>
                <a:highlight>
                  <a:srgbClr val="FFFFFF"/>
                </a:highlight>
                <a:uFill>
                  <a:noFill/>
                </a:uFill>
                <a:latin typeface="Montserrat"/>
                <a:ea typeface="Montserrat"/>
                <a:cs typeface="Montserrat"/>
                <a:sym typeface="Montserrat"/>
                <a:hlinkClick r:id="rId6"/>
              </a:rPr>
            </a:br>
            <a:endParaRPr b="1" sz="1250">
              <a:solidFill>
                <a:schemeClr val="dk1"/>
              </a:solidFill>
              <a:highlight>
                <a:srgbClr val="FFFFFF"/>
              </a:highlight>
              <a:latin typeface="Montserrat"/>
              <a:ea typeface="Montserrat"/>
              <a:cs typeface="Montserrat"/>
              <a:sym typeface="Montserrat"/>
            </a:endParaRPr>
          </a:p>
          <a:p>
            <a:pPr indent="-307975" lvl="0" marL="457200" rtl="0" algn="l">
              <a:lnSpc>
                <a:spcPct val="100000"/>
              </a:lnSpc>
              <a:spcBef>
                <a:spcPts val="0"/>
              </a:spcBef>
              <a:spcAft>
                <a:spcPts val="0"/>
              </a:spcAft>
              <a:buClr>
                <a:schemeClr val="dk1"/>
              </a:buClr>
              <a:buSzPts val="1250"/>
              <a:buFont typeface="Montserrat"/>
              <a:buChar char="●"/>
            </a:pPr>
            <a:r>
              <a:rPr b="1" lang="en" sz="1250">
                <a:solidFill>
                  <a:schemeClr val="dk1"/>
                </a:solidFill>
                <a:highlight>
                  <a:srgbClr val="FFFFFF"/>
                </a:highlight>
                <a:latin typeface="Montserrat"/>
                <a:ea typeface="Montserrat"/>
                <a:cs typeface="Montserrat"/>
                <a:sym typeface="Montserrat"/>
              </a:rPr>
              <a:t>Organizer/Contact</a:t>
            </a:r>
            <a:r>
              <a:rPr lang="en" sz="1250">
                <a:solidFill>
                  <a:schemeClr val="dk1"/>
                </a:solidFill>
                <a:highlight>
                  <a:srgbClr val="FFFFFF"/>
                </a:highlight>
                <a:latin typeface="Montserrat"/>
                <a:ea typeface="Montserrat"/>
                <a:cs typeface="Montserrat"/>
                <a:sym typeface="Montserrat"/>
              </a:rPr>
              <a:t>: Chris Endemann (</a:t>
            </a:r>
            <a:r>
              <a:rPr lang="en" sz="1250">
                <a:solidFill>
                  <a:schemeClr val="hlink"/>
                </a:solidFill>
                <a:highlight>
                  <a:srgbClr val="FFFFFF"/>
                </a:highlight>
                <a:uFill>
                  <a:noFill/>
                </a:uFill>
                <a:latin typeface="Montserrat"/>
                <a:ea typeface="Montserrat"/>
                <a:cs typeface="Montserrat"/>
                <a:sym typeface="Montserrat"/>
                <a:hlinkClick r:id="rId7"/>
              </a:rPr>
              <a:t>endemann@wisc.edu</a:t>
            </a:r>
            <a:r>
              <a:rPr lang="en" sz="1250">
                <a:solidFill>
                  <a:schemeClr val="dk1"/>
                </a:solidFill>
                <a:highlight>
                  <a:srgbClr val="FFFFFF"/>
                </a:highlight>
                <a:latin typeface="Montserrat"/>
                <a:ea typeface="Montserrat"/>
                <a:cs typeface="Montserrat"/>
                <a:sym typeface="Montserrat"/>
              </a:rPr>
              <a:t>) </a:t>
            </a:r>
            <a:endParaRPr sz="1250">
              <a:solidFill>
                <a:schemeClr val="dk1"/>
              </a:solidFill>
              <a:latin typeface="Montserrat"/>
              <a:ea typeface="Montserrat"/>
              <a:cs typeface="Montserrat"/>
              <a:sym typeface="Montserrat"/>
            </a:endParaRPr>
          </a:p>
        </p:txBody>
      </p:sp>
      <p:pic>
        <p:nvPicPr>
          <p:cNvPr id="258" name="Google Shape;258;p37" title="Biotrove_top_7_phylum.png"/>
          <p:cNvPicPr preferRelativeResize="0"/>
          <p:nvPr/>
        </p:nvPicPr>
        <p:blipFill>
          <a:blip r:embed="rId8">
            <a:alphaModFix/>
          </a:blip>
          <a:stretch>
            <a:fillRect/>
          </a:stretch>
        </p:blipFill>
        <p:spPr>
          <a:xfrm>
            <a:off x="6133200" y="3015248"/>
            <a:ext cx="2679250" cy="2010750"/>
          </a:xfrm>
          <a:prstGeom prst="rect">
            <a:avLst/>
          </a:prstGeom>
          <a:noFill/>
          <a:ln>
            <a:noFill/>
          </a:ln>
        </p:spPr>
      </p:pic>
      <p:sp>
        <p:nvSpPr>
          <p:cNvPr id="259" name="Google Shape;259;p37"/>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9"/>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Montserrat"/>
                <a:ea typeface="Montserrat"/>
                <a:cs typeface="Montserrat"/>
                <a:sym typeface="Montserrat"/>
              </a:rPr>
              <a:t>Contrastive Learning Has Been Shown To Improve Clustering Results - Evaluation on 15 real datasets</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Autoencoders also work well (scDeepcluster and scziDesk)</a:t>
            </a:r>
            <a:endParaRPr sz="1300">
              <a:latin typeface="Montserrat"/>
              <a:ea typeface="Montserrat"/>
              <a:cs typeface="Montserrat"/>
              <a:sym typeface="Montserrat"/>
            </a:endParaRPr>
          </a:p>
        </p:txBody>
      </p:sp>
      <p:pic>
        <p:nvPicPr>
          <p:cNvPr id="265" name="Google Shape;265;p38"/>
          <p:cNvPicPr preferRelativeResize="0"/>
          <p:nvPr/>
        </p:nvPicPr>
        <p:blipFill>
          <a:blip r:embed="rId3">
            <a:alphaModFix/>
          </a:blip>
          <a:stretch>
            <a:fillRect/>
          </a:stretch>
        </p:blipFill>
        <p:spPr>
          <a:xfrm>
            <a:off x="70925" y="1869751"/>
            <a:ext cx="9144003" cy="2616399"/>
          </a:xfrm>
          <a:prstGeom prst="rect">
            <a:avLst/>
          </a:prstGeom>
          <a:noFill/>
          <a:ln>
            <a:noFill/>
          </a:ln>
        </p:spPr>
      </p:pic>
      <p:sp>
        <p:nvSpPr>
          <p:cNvPr id="266" name="Google Shape;266;p38"/>
          <p:cNvSpPr txBox="1"/>
          <p:nvPr/>
        </p:nvSpPr>
        <p:spPr>
          <a:xfrm>
            <a:off x="373200" y="4477850"/>
            <a:ext cx="8397600" cy="5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5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100" u="sng">
                <a:solidFill>
                  <a:schemeClr val="hlink"/>
                </a:solidFill>
                <a:latin typeface="Montserrat"/>
                <a:ea typeface="Montserrat"/>
                <a:cs typeface="Montserrat"/>
                <a:sym typeface="Montserrat"/>
                <a:hlinkClick r:id="rId4"/>
              </a:rPr>
              <a:t>Ciortan, M., &amp; Defrance, M.</a:t>
            </a:r>
            <a:r>
              <a:rPr lang="en" sz="1100" u="sng">
                <a:solidFill>
                  <a:schemeClr val="hlink"/>
                </a:solidFill>
                <a:latin typeface="Montserrat"/>
                <a:ea typeface="Montserrat"/>
                <a:cs typeface="Montserrat"/>
                <a:sym typeface="Montserrat"/>
                <a:hlinkClick r:id="rId5"/>
              </a:rPr>
              <a:t> Contrastive Self-supervised Clustering of scRNA-seq Data. </a:t>
            </a:r>
            <a:r>
              <a:rPr i="1" lang="en" sz="1100" u="sng">
                <a:solidFill>
                  <a:schemeClr val="hlink"/>
                </a:solidFill>
                <a:latin typeface="Montserrat"/>
                <a:ea typeface="Montserrat"/>
                <a:cs typeface="Montserrat"/>
                <a:sym typeface="Montserrat"/>
                <a:hlinkClick r:id="rId6"/>
              </a:rPr>
              <a:t>BMC Bioinformatics</a:t>
            </a:r>
            <a:r>
              <a:rPr lang="en" sz="1100" u="sng">
                <a:solidFill>
                  <a:schemeClr val="hlink"/>
                </a:solidFill>
                <a:latin typeface="Montserrat"/>
                <a:ea typeface="Montserrat"/>
                <a:cs typeface="Montserrat"/>
                <a:sym typeface="Montserrat"/>
                <a:hlinkClick r:id="rId7"/>
              </a:rPr>
              <a:t>, 2021.</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hlink"/>
                </a:solidFill>
                <a:uFill>
                  <a:noFill/>
                </a:uFill>
                <a:latin typeface="Montserrat"/>
                <a:ea typeface="Montserrat"/>
                <a:cs typeface="Montserrat"/>
                <a:sym typeface="Montserrat"/>
                <a:hlinkClick r:id="rId3"/>
              </a:rPr>
              <a:t>Store Sales: Time Series Forecasting</a:t>
            </a:r>
            <a:endParaRPr sz="2420">
              <a:latin typeface="Montserrat Medium"/>
              <a:ea typeface="Montserrat Medium"/>
              <a:cs typeface="Montserrat Medium"/>
              <a:sym typeface="Montserrat Medium"/>
            </a:endParaRPr>
          </a:p>
        </p:txBody>
      </p:sp>
      <p:sp>
        <p:nvSpPr>
          <p:cNvPr id="272" name="Google Shape;272;p39"/>
          <p:cNvSpPr txBox="1"/>
          <p:nvPr>
            <p:ph idx="1" type="body"/>
          </p:nvPr>
        </p:nvSpPr>
        <p:spPr>
          <a:xfrm>
            <a:off x="311700" y="1152475"/>
            <a:ext cx="8612100" cy="1799700"/>
          </a:xfrm>
          <a:prstGeom prst="rect">
            <a:avLst/>
          </a:prstGeom>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Goal</a:t>
            </a:r>
            <a:r>
              <a:rPr lang="en" sz="1400">
                <a:solidFill>
                  <a:schemeClr val="dk1"/>
                </a:solidFill>
                <a:latin typeface="Montserrat"/>
                <a:ea typeface="Montserrat"/>
                <a:cs typeface="Montserrat"/>
                <a:sym typeface="Montserrat"/>
              </a:rPr>
              <a:t>: This challenge introduces core forecasting techniques through a real-world dataset: predicting future sales across multiple retail stores. Participants will explore temporal patterns, seasonality, and exogenous variables to build forecasting models that generalize well over time.</a:t>
            </a:r>
            <a:br>
              <a:rPr lang="en" sz="1400">
                <a:solidFill>
                  <a:schemeClr val="dk1"/>
                </a:solidFill>
                <a:latin typeface="Montserrat"/>
                <a:ea typeface="Montserrat"/>
                <a:cs typeface="Montserrat"/>
                <a:sym typeface="Montserrat"/>
              </a:rPr>
            </a:b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latin typeface="Montserrat"/>
                <a:ea typeface="Montserrat"/>
                <a:cs typeface="Montserrat"/>
                <a:sym typeface="Montserrat"/>
              </a:rPr>
              <a:t>Prerequisites</a:t>
            </a:r>
            <a:r>
              <a:rPr lang="en" sz="1400">
                <a:solidFill>
                  <a:schemeClr val="dk1"/>
                </a:solidFill>
                <a:latin typeface="Montserrat"/>
                <a:ea typeface="Montserrat"/>
                <a:cs typeface="Montserrat"/>
                <a:sym typeface="Montserrat"/>
              </a:rPr>
              <a:t>: Basic ML and deep learning foundations are helpful here. </a:t>
            </a:r>
            <a:r>
              <a:rPr lang="en" sz="1400" u="sng">
                <a:solidFill>
                  <a:schemeClr val="dk1"/>
                </a:solidFill>
                <a:latin typeface="Montserrat"/>
                <a:ea typeface="Montserrat"/>
                <a:cs typeface="Montserrat"/>
                <a:sym typeface="Montserrat"/>
              </a:rPr>
              <a:t>No experience with time-series modeling is assumed</a:t>
            </a:r>
            <a:r>
              <a:rPr lang="en" sz="1400">
                <a:solidFill>
                  <a:schemeClr val="dk1"/>
                </a:solidFill>
                <a:latin typeface="Montserrat"/>
                <a:ea typeface="Montserrat"/>
                <a:cs typeface="Montserrat"/>
                <a:sym typeface="Montserrat"/>
              </a:rPr>
              <a:t>.</a:t>
            </a:r>
            <a:endParaRPr sz="1400">
              <a:solidFill>
                <a:schemeClr val="dk1"/>
              </a:solidFill>
              <a:latin typeface="Montserrat"/>
              <a:ea typeface="Montserrat"/>
              <a:cs typeface="Montserrat"/>
              <a:sym typeface="Montserrat"/>
            </a:endParaRPr>
          </a:p>
        </p:txBody>
      </p:sp>
      <p:sp>
        <p:nvSpPr>
          <p:cNvPr id="273" name="Google Shape;273;p39"/>
          <p:cNvSpPr txBox="1"/>
          <p:nvPr>
            <p:ph idx="1" type="body"/>
          </p:nvPr>
        </p:nvSpPr>
        <p:spPr>
          <a:xfrm>
            <a:off x="311700" y="2952175"/>
            <a:ext cx="6187800" cy="2040600"/>
          </a:xfrm>
          <a:prstGeom prst="rect">
            <a:avLst/>
          </a:prstGeom>
        </p:spPr>
        <p:txBody>
          <a:bodyPr anchorCtr="0" anchor="t" bIns="91425" lIns="91425" spcFirstLastPara="1" rIns="91425" wrap="square" tIns="91425">
            <a:normAutofit lnSpcReduction="20000"/>
          </a:bodyPr>
          <a:lstStyle/>
          <a:p>
            <a:pPr indent="-317500" lvl="0" marL="457200" rtl="0" algn="l">
              <a:lnSpc>
                <a:spcPct val="100000"/>
              </a:lnSpc>
              <a:spcBef>
                <a:spcPts val="0"/>
              </a:spcBef>
              <a:spcAft>
                <a:spcPts val="0"/>
              </a:spcAft>
              <a:buClr>
                <a:schemeClr val="dk1"/>
              </a:buClr>
              <a:buSzPts val="1400"/>
              <a:buFont typeface="Montserrat"/>
              <a:buChar char="●"/>
            </a:pPr>
            <a:r>
              <a:rPr b="1" lang="en" sz="1400">
                <a:solidFill>
                  <a:schemeClr val="dk1"/>
                </a:solidFill>
                <a:highlight>
                  <a:srgbClr val="FFFFFF"/>
                </a:highlight>
                <a:latin typeface="Montserrat"/>
                <a:ea typeface="Montserrat"/>
                <a:cs typeface="Montserrat"/>
                <a:sym typeface="Montserrat"/>
              </a:rPr>
              <a:t>Methods: </a:t>
            </a:r>
            <a:r>
              <a:rPr lang="en" sz="1400">
                <a:solidFill>
                  <a:schemeClr val="dk1"/>
                </a:solidFill>
                <a:highlight>
                  <a:srgbClr val="FFFFFF"/>
                </a:highlight>
                <a:latin typeface="Montserrat"/>
                <a:ea typeface="Montserrat"/>
                <a:cs typeface="Montserrat"/>
                <a:sym typeface="Montserrat"/>
              </a:rPr>
              <a:t>Classical forecasting (e.g., ARIMA), machine learning approaches (e.g., XGBoost), and deep learning methods for sequence prediction. Optional exploration of holiday effects and promotions.</a:t>
            </a:r>
            <a:br>
              <a:rPr lang="en" sz="1400">
                <a:solidFill>
                  <a:schemeClr val="dk1"/>
                </a:solidFill>
                <a:highlight>
                  <a:srgbClr val="FFFFFF"/>
                </a:highlight>
                <a:latin typeface="Montserrat"/>
                <a:ea typeface="Montserrat"/>
                <a:cs typeface="Montserrat"/>
                <a:sym typeface="Montserrat"/>
              </a:rPr>
            </a:br>
            <a:endParaRPr sz="1400">
              <a:solidFill>
                <a:schemeClr val="dk1"/>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Char char="●"/>
            </a:pPr>
            <a:r>
              <a:rPr b="1" lang="en" sz="1400">
                <a:solidFill>
                  <a:schemeClr val="dk1"/>
                </a:solidFill>
                <a:highlight>
                  <a:srgbClr val="FFFFFF"/>
                </a:highlight>
                <a:latin typeface="Montserrat"/>
                <a:ea typeface="Montserrat"/>
                <a:cs typeface="Montserrat"/>
                <a:sym typeface="Montserrat"/>
              </a:rPr>
              <a:t>Resources for Getting Started</a:t>
            </a:r>
            <a:endParaRPr b="1" sz="1400">
              <a:solidFill>
                <a:schemeClr val="dk1"/>
              </a:solidFill>
              <a:highlight>
                <a:srgbClr val="FFFFFF"/>
              </a:highlight>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b="1" lang="en">
                <a:solidFill>
                  <a:schemeClr val="hlink"/>
                </a:solidFill>
                <a:highlight>
                  <a:srgbClr val="FFFFFF"/>
                </a:highlight>
                <a:uFill>
                  <a:noFill/>
                </a:uFill>
                <a:latin typeface="Montserrat"/>
                <a:ea typeface="Montserrat"/>
                <a:cs typeface="Montserrat"/>
                <a:sym typeface="Montserrat"/>
                <a:hlinkClick r:id="rId4"/>
              </a:rPr>
              <a:t>https://www.kaggle.com/learn/time-series</a:t>
            </a:r>
            <a:r>
              <a:rPr b="1" lang="en">
                <a:solidFill>
                  <a:schemeClr val="dk1"/>
                </a:solidFill>
                <a:highlight>
                  <a:srgbClr val="FFFFFF"/>
                </a:highlight>
                <a:latin typeface="Montserrat"/>
                <a:ea typeface="Montserrat"/>
                <a:cs typeface="Montserrat"/>
                <a:sym typeface="Montserrat"/>
              </a:rPr>
              <a:t> </a:t>
            </a:r>
            <a:br>
              <a:rPr b="1" lang="en" sz="1400">
                <a:solidFill>
                  <a:schemeClr val="dk1"/>
                </a:solidFill>
                <a:highlight>
                  <a:srgbClr val="FFFFFF"/>
                </a:highlight>
                <a:latin typeface="Montserrat"/>
                <a:ea typeface="Montserrat"/>
                <a:cs typeface="Montserrat"/>
                <a:sym typeface="Montserrat"/>
              </a:rPr>
            </a:br>
            <a:endParaRPr b="1" sz="1400">
              <a:solidFill>
                <a:schemeClr val="dk1"/>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Char char="●"/>
            </a:pPr>
            <a:r>
              <a:rPr b="1" lang="en" sz="1400">
                <a:solidFill>
                  <a:schemeClr val="dk1"/>
                </a:solidFill>
                <a:highlight>
                  <a:schemeClr val="lt1"/>
                </a:highlight>
                <a:latin typeface="Montserrat"/>
                <a:ea typeface="Montserrat"/>
                <a:cs typeface="Montserrat"/>
                <a:sym typeface="Montserrat"/>
              </a:rPr>
              <a:t>Organizer/Contact</a:t>
            </a:r>
            <a:r>
              <a:rPr lang="en" sz="1400">
                <a:solidFill>
                  <a:schemeClr val="dk1"/>
                </a:solidFill>
                <a:highlight>
                  <a:schemeClr val="lt1"/>
                </a:highlight>
                <a:latin typeface="Montserrat"/>
                <a:ea typeface="Montserrat"/>
                <a:cs typeface="Montserrat"/>
                <a:sym typeface="Montserrat"/>
              </a:rPr>
              <a:t>: NA (hosted by Kaggle). See Discussion tab from challenge page to get help.</a:t>
            </a:r>
            <a:endParaRPr sz="1708">
              <a:solidFill>
                <a:schemeClr val="dk1"/>
              </a:solidFill>
              <a:latin typeface="Montserrat"/>
              <a:ea typeface="Montserrat"/>
              <a:cs typeface="Montserrat"/>
              <a:sym typeface="Montserrat"/>
            </a:endParaRPr>
          </a:p>
        </p:txBody>
      </p:sp>
      <p:pic>
        <p:nvPicPr>
          <p:cNvPr id="274" name="Google Shape;274;p39" title="storesales-3.png"/>
          <p:cNvPicPr preferRelativeResize="0"/>
          <p:nvPr/>
        </p:nvPicPr>
        <p:blipFill>
          <a:blip r:embed="rId5">
            <a:alphaModFix/>
          </a:blip>
          <a:stretch>
            <a:fillRect/>
          </a:stretch>
        </p:blipFill>
        <p:spPr>
          <a:xfrm>
            <a:off x="6825963" y="2952175"/>
            <a:ext cx="1886525" cy="1886525"/>
          </a:xfrm>
          <a:prstGeom prst="rect">
            <a:avLst/>
          </a:prstGeom>
          <a:noFill/>
          <a:ln>
            <a:noFill/>
          </a:ln>
        </p:spPr>
      </p:pic>
      <p:sp>
        <p:nvSpPr>
          <p:cNvPr id="275" name="Google Shape;275;p39"/>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b="1" lang="en" sz="2420">
                <a:solidFill>
                  <a:schemeClr val="hlink"/>
                </a:solidFill>
                <a:uFill>
                  <a:noFill/>
                </a:uFill>
                <a:latin typeface="Montserrat"/>
                <a:ea typeface="Montserrat"/>
                <a:cs typeface="Montserrat"/>
                <a:sym typeface="Montserrat"/>
                <a:hlinkClick r:id="rId3"/>
              </a:rPr>
              <a:t>Brain-to-Text '25: Decoding Neural Signals to Speech</a:t>
            </a:r>
            <a:endParaRPr sz="2420">
              <a:latin typeface="Montserrat Medium"/>
              <a:ea typeface="Montserrat Medium"/>
              <a:cs typeface="Montserrat Medium"/>
              <a:sym typeface="Montserrat Medium"/>
            </a:endParaRPr>
          </a:p>
        </p:txBody>
      </p:sp>
      <p:sp>
        <p:nvSpPr>
          <p:cNvPr id="281" name="Google Shape;281;p40"/>
          <p:cNvSpPr txBox="1"/>
          <p:nvPr>
            <p:ph idx="1" type="body"/>
          </p:nvPr>
        </p:nvSpPr>
        <p:spPr>
          <a:xfrm>
            <a:off x="311700" y="1152475"/>
            <a:ext cx="8612100" cy="1799700"/>
          </a:xfrm>
          <a:prstGeom prst="rect">
            <a:avLst/>
          </a:prstGeom>
        </p:spPr>
        <p:txBody>
          <a:bodyPr anchorCtr="0" anchor="t" bIns="91425" lIns="91425" spcFirstLastPara="1" rIns="91425" wrap="square" tIns="91425">
            <a:normAutofit fontScale="92500"/>
          </a:bodyPr>
          <a:lstStyle/>
          <a:p>
            <a:pPr indent="-310832" lvl="0" marL="457200" rtl="0" algn="l">
              <a:lnSpc>
                <a:spcPct val="115000"/>
              </a:lnSpc>
              <a:spcBef>
                <a:spcPts val="0"/>
              </a:spcBef>
              <a:spcAft>
                <a:spcPts val="0"/>
              </a:spcAft>
              <a:buClr>
                <a:schemeClr val="dk1"/>
              </a:buClr>
              <a:buSzPct val="100000"/>
              <a:buFont typeface="Montserrat"/>
              <a:buChar char="●"/>
            </a:pPr>
            <a:r>
              <a:rPr b="1" lang="en" sz="1400">
                <a:solidFill>
                  <a:schemeClr val="dk1"/>
                </a:solidFill>
                <a:latin typeface="Montserrat"/>
                <a:ea typeface="Montserrat"/>
                <a:cs typeface="Montserrat"/>
                <a:sym typeface="Montserrat"/>
              </a:rPr>
              <a:t>Goal</a:t>
            </a:r>
            <a:r>
              <a:rPr lang="en" sz="1400">
                <a:latin typeface="Montserrat"/>
                <a:ea typeface="Montserrat"/>
                <a:cs typeface="Montserrat"/>
                <a:sym typeface="Montserrat"/>
              </a:rPr>
              <a:t>: Foster the development of new and improved algorithms for decoding speech from brain activity. Improved accuracies will make it more likely that a speech brain computer interface (BCI) can be clinically translated, improving the lives of those with vocal tract paralysis</a:t>
            </a:r>
            <a:br>
              <a:rPr lang="en" sz="1400">
                <a:latin typeface="Montserrat"/>
                <a:ea typeface="Montserrat"/>
                <a:cs typeface="Montserrat"/>
                <a:sym typeface="Montserrat"/>
              </a:rPr>
            </a:br>
            <a:endParaRPr sz="1400">
              <a:latin typeface="Montserrat"/>
              <a:ea typeface="Montserrat"/>
              <a:cs typeface="Montserrat"/>
              <a:sym typeface="Montserrat"/>
            </a:endParaRPr>
          </a:p>
          <a:p>
            <a:pPr indent="-310832" lvl="0" marL="457200" rtl="0" algn="l">
              <a:lnSpc>
                <a:spcPct val="115000"/>
              </a:lnSpc>
              <a:spcBef>
                <a:spcPts val="0"/>
              </a:spcBef>
              <a:spcAft>
                <a:spcPts val="0"/>
              </a:spcAft>
              <a:buClr>
                <a:schemeClr val="dk1"/>
              </a:buClr>
              <a:buSzPct val="100000"/>
              <a:buChar char="●"/>
            </a:pPr>
            <a:r>
              <a:rPr b="1" lang="en" sz="1400">
                <a:solidFill>
                  <a:schemeClr val="dk1"/>
                </a:solidFill>
                <a:latin typeface="Montserrat"/>
                <a:ea typeface="Montserrat"/>
                <a:cs typeface="Montserrat"/>
                <a:sym typeface="Montserrat"/>
              </a:rPr>
              <a:t>Prerequisites</a:t>
            </a:r>
            <a:r>
              <a:rPr lang="en" sz="1400">
                <a:latin typeface="Montserrat"/>
                <a:ea typeface="Montserrat"/>
                <a:cs typeface="Montserrat"/>
                <a:sym typeface="Montserrat"/>
              </a:rPr>
              <a:t>: Foundational knowledge of deep learning is expected. Some familiarity with signal processing or time-series modeling is recommended. No neuroscience background is required.</a:t>
            </a:r>
            <a:endParaRPr sz="1400">
              <a:latin typeface="Montserrat"/>
              <a:ea typeface="Montserrat"/>
              <a:cs typeface="Montserrat"/>
              <a:sym typeface="Montserrat"/>
            </a:endParaRPr>
          </a:p>
        </p:txBody>
      </p:sp>
      <p:sp>
        <p:nvSpPr>
          <p:cNvPr id="282" name="Google Shape;282;p40"/>
          <p:cNvSpPr txBox="1"/>
          <p:nvPr>
            <p:ph idx="1" type="body"/>
          </p:nvPr>
        </p:nvSpPr>
        <p:spPr>
          <a:xfrm>
            <a:off x="311700" y="2845550"/>
            <a:ext cx="5389800" cy="2147100"/>
          </a:xfrm>
          <a:prstGeom prst="rect">
            <a:avLst/>
          </a:prstGeom>
        </p:spPr>
        <p:txBody>
          <a:bodyPr anchorCtr="0" anchor="t" bIns="91425" lIns="91425" spcFirstLastPara="1" rIns="91425" wrap="square" tIns="91425">
            <a:normAutofit/>
          </a:bodyPr>
          <a:lstStyle/>
          <a:p>
            <a:pPr indent="-307975" lvl="0" marL="457200" rtl="0" algn="l">
              <a:lnSpc>
                <a:spcPct val="100000"/>
              </a:lnSpc>
              <a:spcBef>
                <a:spcPts val="0"/>
              </a:spcBef>
              <a:spcAft>
                <a:spcPts val="0"/>
              </a:spcAft>
              <a:buClr>
                <a:schemeClr val="dk1"/>
              </a:buClr>
              <a:buSzPts val="1250"/>
              <a:buFont typeface="Montserrat"/>
              <a:buChar char="●"/>
            </a:pPr>
            <a:r>
              <a:rPr b="1" lang="en" sz="1250">
                <a:solidFill>
                  <a:schemeClr val="dk1"/>
                </a:solidFill>
                <a:highlight>
                  <a:srgbClr val="FFFFFF"/>
                </a:highlight>
                <a:latin typeface="Montserrat"/>
                <a:ea typeface="Montserrat"/>
                <a:cs typeface="Montserrat"/>
                <a:sym typeface="Montserrat"/>
              </a:rPr>
              <a:t>Methods</a:t>
            </a:r>
            <a:r>
              <a:rPr b="1" lang="en" sz="1250">
                <a:solidFill>
                  <a:srgbClr val="333333"/>
                </a:solidFill>
                <a:highlight>
                  <a:srgbClr val="FFFFFF"/>
                </a:highlight>
                <a:latin typeface="Montserrat"/>
                <a:ea typeface="Montserrat"/>
                <a:cs typeface="Montserrat"/>
                <a:sym typeface="Montserrat"/>
              </a:rPr>
              <a:t>: </a:t>
            </a:r>
            <a:r>
              <a:rPr lang="en" sz="1250">
                <a:solidFill>
                  <a:srgbClr val="333333"/>
                </a:solidFill>
                <a:highlight>
                  <a:srgbClr val="FFFFFF"/>
                </a:highlight>
                <a:latin typeface="Montserrat"/>
                <a:ea typeface="Montserrat"/>
                <a:cs typeface="Montserrat"/>
                <a:sym typeface="Montserrat"/>
              </a:rPr>
              <a:t>Signal processing, time-series modeling, spiking neural data, sequence-to-sequence learning, speech decoding, RNNs or transformers, word error rate (WER) evaluation.</a:t>
            </a:r>
            <a:br>
              <a:rPr lang="en" sz="1250">
                <a:solidFill>
                  <a:srgbClr val="333333"/>
                </a:solidFill>
                <a:highlight>
                  <a:srgbClr val="FFFFFF"/>
                </a:highlight>
                <a:latin typeface="Montserrat"/>
                <a:ea typeface="Montserrat"/>
                <a:cs typeface="Montserrat"/>
                <a:sym typeface="Montserrat"/>
              </a:rPr>
            </a:br>
            <a:endParaRPr sz="1250">
              <a:solidFill>
                <a:srgbClr val="333333"/>
              </a:solidFill>
              <a:highlight>
                <a:srgbClr val="FFFFFF"/>
              </a:highlight>
              <a:latin typeface="Montserrat"/>
              <a:ea typeface="Montserrat"/>
              <a:cs typeface="Montserrat"/>
              <a:sym typeface="Montserrat"/>
            </a:endParaRPr>
          </a:p>
          <a:p>
            <a:pPr indent="-307975" lvl="0" marL="457200" rtl="0" algn="l">
              <a:lnSpc>
                <a:spcPct val="100000"/>
              </a:lnSpc>
              <a:spcBef>
                <a:spcPts val="0"/>
              </a:spcBef>
              <a:spcAft>
                <a:spcPts val="0"/>
              </a:spcAft>
              <a:buClr>
                <a:schemeClr val="dk1"/>
              </a:buClr>
              <a:buSzPts val="1250"/>
              <a:buFont typeface="Montserrat"/>
              <a:buChar char="●"/>
            </a:pPr>
            <a:r>
              <a:rPr b="1" lang="en" sz="1250">
                <a:solidFill>
                  <a:schemeClr val="dk1"/>
                </a:solidFill>
                <a:highlight>
                  <a:srgbClr val="FFFFFF"/>
                </a:highlight>
                <a:latin typeface="Montserrat"/>
                <a:ea typeface="Montserrat"/>
                <a:cs typeface="Montserrat"/>
                <a:sym typeface="Montserrat"/>
              </a:rPr>
              <a:t>Organizer/Contact (external)</a:t>
            </a:r>
            <a:r>
              <a:rPr lang="en" sz="1250">
                <a:solidFill>
                  <a:srgbClr val="333333"/>
                </a:solidFill>
                <a:highlight>
                  <a:srgbClr val="FFFFFF"/>
                </a:highlight>
                <a:latin typeface="Montserrat"/>
                <a:ea typeface="Montserrat"/>
                <a:cs typeface="Montserrat"/>
                <a:sym typeface="Montserrat"/>
              </a:rPr>
              <a:t>: </a:t>
            </a:r>
            <a:r>
              <a:rPr lang="en" sz="1250">
                <a:solidFill>
                  <a:schemeClr val="hlink"/>
                </a:solidFill>
                <a:highlight>
                  <a:srgbClr val="FFFFFF"/>
                </a:highlight>
                <a:uFill>
                  <a:noFill/>
                </a:uFill>
                <a:latin typeface="Montserrat"/>
                <a:ea typeface="Montserrat"/>
                <a:cs typeface="Montserrat"/>
                <a:sym typeface="Montserrat"/>
                <a:hlinkClick r:id="rId4"/>
              </a:rPr>
              <a:t>https://www.kaggle.com/notnickc</a:t>
            </a:r>
            <a:r>
              <a:rPr lang="en" sz="1250">
                <a:solidFill>
                  <a:srgbClr val="333333"/>
                </a:solidFill>
                <a:highlight>
                  <a:srgbClr val="FFFFFF"/>
                </a:highlight>
                <a:latin typeface="Montserrat"/>
                <a:ea typeface="Montserrat"/>
                <a:cs typeface="Montserrat"/>
                <a:sym typeface="Montserrat"/>
              </a:rPr>
              <a:t> </a:t>
            </a:r>
            <a:endParaRPr sz="1250">
              <a:solidFill>
                <a:srgbClr val="333333"/>
              </a:solidFill>
              <a:highlight>
                <a:srgbClr val="FFFFFF"/>
              </a:highlight>
              <a:latin typeface="Montserrat"/>
              <a:ea typeface="Montserrat"/>
              <a:cs typeface="Montserrat"/>
              <a:sym typeface="Montserrat"/>
            </a:endParaRPr>
          </a:p>
          <a:p>
            <a:pPr indent="-307975" lvl="1" marL="914400" rtl="0" algn="l">
              <a:lnSpc>
                <a:spcPct val="100000"/>
              </a:lnSpc>
              <a:spcBef>
                <a:spcPts val="0"/>
              </a:spcBef>
              <a:spcAft>
                <a:spcPts val="0"/>
              </a:spcAft>
              <a:buClr>
                <a:srgbClr val="333333"/>
              </a:buClr>
              <a:buSzPts val="1250"/>
              <a:buFont typeface="Montserrat"/>
              <a:buChar char="○"/>
            </a:pPr>
            <a:r>
              <a:rPr lang="en" sz="1250">
                <a:solidFill>
                  <a:srgbClr val="333333"/>
                </a:solidFill>
                <a:highlight>
                  <a:srgbClr val="FFFFFF"/>
                </a:highlight>
                <a:latin typeface="Montserrat"/>
                <a:ea typeface="Montserrat"/>
                <a:cs typeface="Montserrat"/>
                <a:sym typeface="Montserrat"/>
              </a:rPr>
              <a:t>Also see Discussion tab on Kaggle</a:t>
            </a:r>
            <a:endParaRPr sz="1250">
              <a:solidFill>
                <a:srgbClr val="333333"/>
              </a:solidFill>
              <a:highlight>
                <a:srgbClr val="FFFFFF"/>
              </a:highlight>
              <a:latin typeface="Montserrat"/>
              <a:ea typeface="Montserrat"/>
              <a:cs typeface="Montserrat"/>
              <a:sym typeface="Montserrat"/>
            </a:endParaRPr>
          </a:p>
        </p:txBody>
      </p:sp>
      <p:pic>
        <p:nvPicPr>
          <p:cNvPr id="283" name="Google Shape;283;p40" title="header.png"/>
          <p:cNvPicPr preferRelativeResize="0"/>
          <p:nvPr/>
        </p:nvPicPr>
        <p:blipFill>
          <a:blip r:embed="rId5">
            <a:alphaModFix/>
          </a:blip>
          <a:stretch>
            <a:fillRect/>
          </a:stretch>
        </p:blipFill>
        <p:spPr>
          <a:xfrm>
            <a:off x="5768250" y="3272825"/>
            <a:ext cx="2991001" cy="1495500"/>
          </a:xfrm>
          <a:prstGeom prst="rect">
            <a:avLst/>
          </a:prstGeom>
          <a:noFill/>
          <a:ln>
            <a:noFill/>
          </a:ln>
        </p:spPr>
      </p:pic>
      <p:sp>
        <p:nvSpPr>
          <p:cNvPr id="284" name="Google Shape;284;p40"/>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6"/>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hlink"/>
                </a:solidFill>
                <a:uFill>
                  <a:noFill/>
                </a:uFill>
                <a:latin typeface="Montserrat"/>
                <a:ea typeface="Montserrat"/>
                <a:cs typeface="Montserrat"/>
                <a:sym typeface="Montserrat"/>
                <a:hlinkClick r:id="rId3"/>
              </a:rPr>
              <a:t>Advanced Reasoning Corpus (ARC) 2025</a:t>
            </a:r>
            <a:endParaRPr sz="2420">
              <a:latin typeface="Montserrat Medium"/>
              <a:ea typeface="Montserrat Medium"/>
              <a:cs typeface="Montserrat Medium"/>
              <a:sym typeface="Montserrat Medium"/>
            </a:endParaRPr>
          </a:p>
        </p:txBody>
      </p:sp>
      <p:sp>
        <p:nvSpPr>
          <p:cNvPr id="290" name="Google Shape;290;p41"/>
          <p:cNvSpPr txBox="1"/>
          <p:nvPr>
            <p:ph idx="1" type="body"/>
          </p:nvPr>
        </p:nvSpPr>
        <p:spPr>
          <a:xfrm>
            <a:off x="311700" y="1152475"/>
            <a:ext cx="8612100" cy="1905900"/>
          </a:xfrm>
          <a:prstGeom prst="rect">
            <a:avLst/>
          </a:prstGeom>
        </p:spPr>
        <p:txBody>
          <a:bodyPr anchorCtr="0" anchor="t" bIns="91425" lIns="91425" spcFirstLastPara="1" rIns="91425" wrap="square" tIns="91425">
            <a:normAutofit lnSpcReduction="20000"/>
          </a:bodyPr>
          <a:lstStyle/>
          <a:p>
            <a:pPr indent="-311150" lvl="0" marL="457200" rtl="0" algn="l">
              <a:lnSpc>
                <a:spcPct val="115000"/>
              </a:lnSpc>
              <a:spcBef>
                <a:spcPts val="0"/>
              </a:spcBef>
              <a:spcAft>
                <a:spcPts val="0"/>
              </a:spcAft>
              <a:buClr>
                <a:schemeClr val="dk1"/>
              </a:buClr>
              <a:buSzPts val="1300"/>
              <a:buFont typeface="Montserrat"/>
              <a:buChar char="●"/>
            </a:pPr>
            <a:r>
              <a:rPr b="1" lang="en" sz="1300">
                <a:solidFill>
                  <a:schemeClr val="dk1"/>
                </a:solidFill>
                <a:latin typeface="Montserrat"/>
                <a:ea typeface="Montserrat"/>
                <a:cs typeface="Montserrat"/>
                <a:sym typeface="Montserrat"/>
              </a:rPr>
              <a:t>Goal</a:t>
            </a:r>
            <a:r>
              <a:rPr lang="en" sz="1300">
                <a:solidFill>
                  <a:schemeClr val="dk1"/>
                </a:solidFill>
                <a:latin typeface="Montserrat"/>
                <a:ea typeface="Montserrat"/>
                <a:cs typeface="Montserrat"/>
                <a:sym typeface="Montserrat"/>
              </a:rPr>
              <a:t>: Build AI systems that can learn and apply abstract visual reasoning rules from just a few examples, in order to generalize to completely novel problems. Every test task has rules not seen in training. Foundation models excel at interpolation within their training distribution, but ARC is intentionally out-of-distribution.</a:t>
            </a:r>
            <a:br>
              <a:rPr lang="en" sz="1300">
                <a:solidFill>
                  <a:schemeClr val="dk1"/>
                </a:solidFill>
                <a:latin typeface="Montserrat"/>
                <a:ea typeface="Montserrat"/>
                <a:cs typeface="Montserrat"/>
                <a:sym typeface="Montserrat"/>
              </a:rPr>
            </a:b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Montserrat"/>
                <a:ea typeface="Montserrat"/>
                <a:cs typeface="Montserrat"/>
                <a:sym typeface="Montserrat"/>
              </a:rPr>
              <a:t>Prerequisites</a:t>
            </a:r>
            <a:r>
              <a:rPr lang="en" sz="1300">
                <a:solidFill>
                  <a:schemeClr val="dk1"/>
                </a:solidFill>
                <a:latin typeface="Montserrat"/>
                <a:ea typeface="Montserrat"/>
                <a:cs typeface="Montserrat"/>
                <a:sym typeface="Montserrat"/>
              </a:rPr>
              <a:t>: </a:t>
            </a:r>
            <a:r>
              <a:rPr lang="en" sz="1300" u="sng">
                <a:solidFill>
                  <a:schemeClr val="dk1"/>
                </a:solidFill>
                <a:latin typeface="Montserrat"/>
                <a:ea typeface="Montserrat"/>
                <a:cs typeface="Montserrat"/>
                <a:sym typeface="Montserrat"/>
              </a:rPr>
              <a:t>For highly advanced participants only</a:t>
            </a:r>
            <a:r>
              <a:rPr lang="en" sz="1300">
                <a:solidFill>
                  <a:schemeClr val="dk1"/>
                </a:solidFill>
                <a:latin typeface="Montserrat"/>
                <a:ea typeface="Montserrat"/>
                <a:cs typeface="Montserrat"/>
                <a:sym typeface="Montserrat"/>
              </a:rPr>
              <a:t>. This challenge assumes a high degree of fluency with deep learning frameworks, foundation models, and programmatic reasoning techniques. Participants should be confident exploring advanced, open-ended modeling workflows with minimal guidance.</a:t>
            </a:r>
            <a:endParaRPr sz="1300">
              <a:solidFill>
                <a:schemeClr val="dk1"/>
              </a:solidFill>
              <a:latin typeface="Montserrat"/>
              <a:ea typeface="Montserrat"/>
              <a:cs typeface="Montserrat"/>
              <a:sym typeface="Montserrat"/>
            </a:endParaRPr>
          </a:p>
        </p:txBody>
      </p:sp>
      <p:sp>
        <p:nvSpPr>
          <p:cNvPr id="291" name="Google Shape;291;p41"/>
          <p:cNvSpPr txBox="1"/>
          <p:nvPr>
            <p:ph idx="1" type="body"/>
          </p:nvPr>
        </p:nvSpPr>
        <p:spPr>
          <a:xfrm>
            <a:off x="311700" y="3086925"/>
            <a:ext cx="5633400" cy="19059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Clr>
                <a:schemeClr val="dk1"/>
              </a:buClr>
              <a:buSzPts val="1300"/>
              <a:buFont typeface="Montserrat"/>
              <a:buChar char="●"/>
            </a:pPr>
            <a:r>
              <a:rPr b="1" lang="en" sz="1300">
                <a:solidFill>
                  <a:schemeClr val="dk1"/>
                </a:solidFill>
                <a:highlight>
                  <a:srgbClr val="FFFFFF"/>
                </a:highlight>
                <a:latin typeface="Montserrat"/>
                <a:ea typeface="Montserrat"/>
                <a:cs typeface="Montserrat"/>
                <a:sym typeface="Montserrat"/>
              </a:rPr>
              <a:t>Methods: </a:t>
            </a:r>
            <a:r>
              <a:rPr lang="en" sz="1300">
                <a:solidFill>
                  <a:schemeClr val="dk1"/>
                </a:solidFill>
                <a:highlight>
                  <a:srgbClr val="FFFFFF"/>
                </a:highlight>
                <a:latin typeface="Montserrat"/>
                <a:ea typeface="Montserrat"/>
                <a:cs typeface="Montserrat"/>
                <a:sym typeface="Montserrat"/>
              </a:rPr>
              <a:t>Vision Transformers, Few-shot learning, CoT prompting, Reinforcement learning, Pattern transformation logic, Algorithmic reasoning</a:t>
            </a:r>
            <a:br>
              <a:rPr lang="en" sz="1300">
                <a:solidFill>
                  <a:schemeClr val="dk1"/>
                </a:solidFill>
                <a:highlight>
                  <a:srgbClr val="FFFFFF"/>
                </a:highlight>
                <a:latin typeface="Montserrat"/>
                <a:ea typeface="Montserrat"/>
                <a:cs typeface="Montserrat"/>
                <a:sym typeface="Montserrat"/>
              </a:rPr>
            </a:br>
            <a:endParaRPr sz="1300">
              <a:solidFill>
                <a:schemeClr val="dk1"/>
              </a:solidFill>
              <a:highlight>
                <a:srgbClr val="FFFFFF"/>
              </a:highlight>
              <a:latin typeface="Montserrat"/>
              <a:ea typeface="Montserrat"/>
              <a:cs typeface="Montserrat"/>
              <a:sym typeface="Montserrat"/>
            </a:endParaRPr>
          </a:p>
          <a:p>
            <a:pPr indent="-311150" lvl="0" marL="457200" rtl="0" algn="l">
              <a:lnSpc>
                <a:spcPct val="100000"/>
              </a:lnSpc>
              <a:spcBef>
                <a:spcPts val="0"/>
              </a:spcBef>
              <a:spcAft>
                <a:spcPts val="0"/>
              </a:spcAft>
              <a:buClr>
                <a:schemeClr val="dk1"/>
              </a:buClr>
              <a:buSzPts val="1300"/>
              <a:buFont typeface="Montserrat"/>
              <a:buChar char="●"/>
            </a:pPr>
            <a:r>
              <a:rPr b="1" lang="en" sz="1300">
                <a:solidFill>
                  <a:schemeClr val="dk1"/>
                </a:solidFill>
                <a:highlight>
                  <a:srgbClr val="FFFFFF"/>
                </a:highlight>
                <a:latin typeface="Montserrat"/>
                <a:ea typeface="Montserrat"/>
                <a:cs typeface="Montserrat"/>
                <a:sym typeface="Montserrat"/>
              </a:rPr>
              <a:t>Resources for Getting Started</a:t>
            </a:r>
            <a:r>
              <a:rPr lang="en" sz="1300">
                <a:solidFill>
                  <a:schemeClr val="dk1"/>
                </a:solidFill>
                <a:highlight>
                  <a:srgbClr val="FFFFFF"/>
                </a:highlight>
                <a:latin typeface="Montserrat"/>
                <a:ea typeface="Montserrat"/>
                <a:cs typeface="Montserrat"/>
                <a:sym typeface="Montserrat"/>
              </a:rPr>
              <a:t>: None. You will be expected to conduct your own research to figure out solutions. </a:t>
            </a:r>
            <a:endParaRPr sz="1300">
              <a:solidFill>
                <a:schemeClr val="dk1"/>
              </a:solidFill>
              <a:latin typeface="Montserrat"/>
              <a:ea typeface="Montserrat"/>
              <a:cs typeface="Montserrat"/>
              <a:sym typeface="Montserrat"/>
            </a:endParaRPr>
          </a:p>
        </p:txBody>
      </p:sp>
      <p:pic>
        <p:nvPicPr>
          <p:cNvPr id="292" name="Google Shape;292;p41" title="ARC2025.jpg"/>
          <p:cNvPicPr preferRelativeResize="0"/>
          <p:nvPr/>
        </p:nvPicPr>
        <p:blipFill rotWithShape="1">
          <a:blip r:embed="rId4">
            <a:alphaModFix/>
          </a:blip>
          <a:srcRect b="0" l="35471" r="0" t="0"/>
          <a:stretch/>
        </p:blipFill>
        <p:spPr>
          <a:xfrm>
            <a:off x="6391550" y="3052850"/>
            <a:ext cx="2243325" cy="1738250"/>
          </a:xfrm>
          <a:prstGeom prst="rect">
            <a:avLst/>
          </a:prstGeom>
          <a:noFill/>
          <a:ln>
            <a:noFill/>
          </a:ln>
        </p:spPr>
      </p:pic>
      <p:sp>
        <p:nvSpPr>
          <p:cNvPr id="293" name="Google Shape;293;p41"/>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5"/>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Montserrat"/>
                <a:ea typeface="Montserrat"/>
                <a:cs typeface="Montserrat"/>
                <a:sym typeface="Montserrat"/>
              </a:rPr>
              <a:t>Survey Responder</a:t>
            </a:r>
            <a:endParaRPr sz="2420">
              <a:latin typeface="Montserrat Medium"/>
              <a:ea typeface="Montserrat Medium"/>
              <a:cs typeface="Montserrat Medium"/>
              <a:sym typeface="Montserrat Medium"/>
            </a:endParaRPr>
          </a:p>
        </p:txBody>
      </p:sp>
      <p:sp>
        <p:nvSpPr>
          <p:cNvPr id="299" name="Google Shape;299;p42"/>
          <p:cNvSpPr txBox="1"/>
          <p:nvPr>
            <p:ph idx="1" type="body"/>
          </p:nvPr>
        </p:nvSpPr>
        <p:spPr>
          <a:xfrm>
            <a:off x="265950" y="975450"/>
            <a:ext cx="8612100" cy="31926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Goal</a:t>
            </a:r>
            <a:r>
              <a:rPr lang="en" sz="1700">
                <a:latin typeface="Montserrat"/>
                <a:ea typeface="Montserrat"/>
                <a:cs typeface="Montserrat"/>
                <a:sym typeface="Montserrat"/>
              </a:rPr>
              <a:t>: Investigate if the output from one LLM model may differ from the output of another LLM chat model.</a:t>
            </a:r>
            <a:endParaRPr sz="1700">
              <a:latin typeface="Montserrat"/>
              <a:ea typeface="Montserrat"/>
              <a:cs typeface="Montserrat"/>
              <a:sym typeface="Montserrat"/>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latin typeface="Montserrat"/>
                <a:ea typeface="Montserrat"/>
                <a:cs typeface="Montserrat"/>
                <a:sym typeface="Montserrat"/>
              </a:rPr>
              <a:t>Prerequisites</a:t>
            </a:r>
            <a:r>
              <a:rPr lang="en" sz="1700">
                <a:latin typeface="Montserrat"/>
                <a:ea typeface="Montserrat"/>
                <a:cs typeface="Montserrat"/>
                <a:sym typeface="Montserrat"/>
              </a:rPr>
              <a:t>: Knowledge or experience in core machine learning methods (Knn, SkLearn, predictive analytics generally) is optional. The core analytical question for this project is descriptive / or inferential.</a:t>
            </a:r>
            <a:endParaRPr sz="1700">
              <a:latin typeface="Montserrat"/>
              <a:ea typeface="Montserrat"/>
              <a:cs typeface="Montserrat"/>
              <a:sym typeface="Montserrat"/>
            </a:endParaRPr>
          </a:p>
          <a:p>
            <a:pPr indent="0" lvl="0" marL="457200" rtl="0" algn="l">
              <a:lnSpc>
                <a:spcPct val="115000"/>
              </a:lnSpc>
              <a:spcBef>
                <a:spcPts val="1800"/>
              </a:spcBef>
              <a:spcAft>
                <a:spcPts val="1800"/>
              </a:spcAft>
              <a:buNone/>
            </a:pPr>
            <a:r>
              <a:rPr lang="en" sz="1700">
                <a:latin typeface="Montserrat"/>
                <a:ea typeface="Montserrat"/>
                <a:cs typeface="Montserrat"/>
                <a:sym typeface="Montserrat"/>
              </a:rPr>
              <a:t>Also probably helpful will be:  </a:t>
            </a:r>
            <a:r>
              <a:rPr lang="en" sz="1700">
                <a:solidFill>
                  <a:srgbClr val="333333"/>
                </a:solidFill>
                <a:highlight>
                  <a:srgbClr val="FFFFFF"/>
                </a:highlight>
                <a:latin typeface="Red Hat Text"/>
                <a:ea typeface="Red Hat Text"/>
                <a:cs typeface="Red Hat Text"/>
                <a:sym typeface="Red Hat Text"/>
              </a:rPr>
              <a:t>Familiarity with LLMs </a:t>
            </a:r>
            <a:br>
              <a:rPr lang="en" sz="1700">
                <a:solidFill>
                  <a:srgbClr val="333333"/>
                </a:solidFill>
                <a:highlight>
                  <a:srgbClr val="FFFFFF"/>
                </a:highlight>
                <a:latin typeface="Red Hat Text"/>
                <a:ea typeface="Red Hat Text"/>
                <a:cs typeface="Red Hat Text"/>
                <a:sym typeface="Red Hat Text"/>
              </a:rPr>
            </a:br>
            <a:r>
              <a:rPr lang="en" sz="1700">
                <a:solidFill>
                  <a:srgbClr val="333333"/>
                </a:solidFill>
                <a:highlight>
                  <a:srgbClr val="FFFFFF"/>
                </a:highlight>
                <a:latin typeface="Red Hat Text"/>
                <a:ea typeface="Red Hat Text"/>
                <a:cs typeface="Red Hat Text"/>
                <a:sym typeface="Red Hat Text"/>
              </a:rPr>
              <a:t>(e.g., via Ollama or AnywhereLLM) and basic survey research </a:t>
            </a:r>
            <a:br>
              <a:rPr lang="en" sz="1700">
                <a:solidFill>
                  <a:srgbClr val="333333"/>
                </a:solidFill>
                <a:highlight>
                  <a:srgbClr val="FFFFFF"/>
                </a:highlight>
                <a:latin typeface="Red Hat Text"/>
                <a:ea typeface="Red Hat Text"/>
                <a:cs typeface="Red Hat Text"/>
                <a:sym typeface="Red Hat Text"/>
              </a:rPr>
            </a:br>
            <a:r>
              <a:rPr lang="en" sz="1700">
                <a:solidFill>
                  <a:srgbClr val="333333"/>
                </a:solidFill>
                <a:highlight>
                  <a:srgbClr val="FFFFFF"/>
                </a:highlight>
                <a:latin typeface="Red Hat Text"/>
                <a:ea typeface="Red Hat Text"/>
                <a:cs typeface="Red Hat Text"/>
                <a:sym typeface="Red Hat Text"/>
              </a:rPr>
              <a:t>or psychometric principles is recommended.</a:t>
            </a:r>
            <a:endParaRPr sz="1700">
              <a:latin typeface="Montserrat"/>
              <a:ea typeface="Montserrat"/>
              <a:cs typeface="Montserrat"/>
              <a:sym typeface="Montserrat"/>
            </a:endParaRPr>
          </a:p>
        </p:txBody>
      </p:sp>
      <p:pic>
        <p:nvPicPr>
          <p:cNvPr id="300" name="Google Shape;300;p42"/>
          <p:cNvPicPr preferRelativeResize="0"/>
          <p:nvPr/>
        </p:nvPicPr>
        <p:blipFill>
          <a:blip r:embed="rId3">
            <a:alphaModFix/>
          </a:blip>
          <a:stretch>
            <a:fillRect/>
          </a:stretch>
        </p:blipFill>
        <p:spPr>
          <a:xfrm>
            <a:off x="6890575" y="2723638"/>
            <a:ext cx="1862339" cy="1886525"/>
          </a:xfrm>
          <a:prstGeom prst="rect">
            <a:avLst/>
          </a:prstGeom>
          <a:noFill/>
          <a:ln>
            <a:noFill/>
          </a:ln>
        </p:spPr>
      </p:pic>
      <p:sp>
        <p:nvSpPr>
          <p:cNvPr id="301" name="Google Shape;301;p42"/>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4"/>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Montserrat"/>
                <a:ea typeface="Montserrat"/>
                <a:cs typeface="Montserrat"/>
                <a:sym typeface="Montserrat"/>
              </a:rPr>
              <a:t>Survey Responder</a:t>
            </a:r>
            <a:endParaRPr sz="2420">
              <a:latin typeface="Montserrat Medium"/>
              <a:ea typeface="Montserrat Medium"/>
              <a:cs typeface="Montserrat Medium"/>
              <a:sym typeface="Montserrat Medium"/>
            </a:endParaRPr>
          </a:p>
        </p:txBody>
      </p:sp>
      <p:sp>
        <p:nvSpPr>
          <p:cNvPr id="307" name="Google Shape;307;p43"/>
          <p:cNvSpPr txBox="1"/>
          <p:nvPr>
            <p:ph idx="1" type="body"/>
          </p:nvPr>
        </p:nvSpPr>
        <p:spPr>
          <a:xfrm>
            <a:off x="311700" y="1062550"/>
            <a:ext cx="8360100" cy="3683700"/>
          </a:xfrm>
          <a:prstGeom prst="rect">
            <a:avLst/>
          </a:prstGeom>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chemeClr val="dk1"/>
              </a:buClr>
              <a:buSzPts val="1700"/>
              <a:buFont typeface="Montserrat"/>
              <a:buChar char="●"/>
            </a:pPr>
            <a:r>
              <a:rPr b="1" lang="en" sz="1700">
                <a:solidFill>
                  <a:srgbClr val="333333"/>
                </a:solidFill>
                <a:highlight>
                  <a:srgbClr val="FFFFFF"/>
                </a:highlight>
                <a:latin typeface="Montserrat"/>
                <a:ea typeface="Montserrat"/>
                <a:cs typeface="Montserrat"/>
                <a:sym typeface="Montserrat"/>
              </a:rPr>
              <a:t>Methods: </a:t>
            </a:r>
            <a:r>
              <a:rPr lang="en" sz="1700">
                <a:solidFill>
                  <a:srgbClr val="333333"/>
                </a:solidFill>
                <a:highlight>
                  <a:srgbClr val="FFFFFF"/>
                </a:highlight>
                <a:latin typeface="Montserrat"/>
                <a:ea typeface="Montserrat"/>
                <a:cs typeface="Montserrat"/>
                <a:sym typeface="Montserrat"/>
              </a:rPr>
              <a:t>Inferential statistics (t-tests, or regression with binary independent variables).</a:t>
            </a:r>
            <a:endParaRPr sz="1700">
              <a:solidFill>
                <a:srgbClr val="333333"/>
              </a:solidFill>
              <a:highlight>
                <a:srgbClr val="FFFFFF"/>
              </a:highlight>
              <a:latin typeface="Montserrat"/>
              <a:ea typeface="Montserrat"/>
              <a:cs typeface="Montserrat"/>
              <a:sym typeface="Montserrat"/>
            </a:endParaRPr>
          </a:p>
          <a:p>
            <a:pPr indent="-336550" lvl="0" marL="457200" rtl="0" algn="l">
              <a:lnSpc>
                <a:spcPct val="100000"/>
              </a:lnSpc>
              <a:spcBef>
                <a:spcPts val="0"/>
              </a:spcBef>
              <a:spcAft>
                <a:spcPts val="0"/>
              </a:spcAft>
              <a:buClr>
                <a:schemeClr val="dk1"/>
              </a:buClr>
              <a:buSzPts val="1700"/>
              <a:buFont typeface="Montserrat"/>
              <a:buChar char="●"/>
            </a:pPr>
            <a:r>
              <a:rPr b="1" lang="en" sz="1700">
                <a:solidFill>
                  <a:srgbClr val="333333"/>
                </a:solidFill>
                <a:highlight>
                  <a:srgbClr val="FFFFFF"/>
                </a:highlight>
                <a:latin typeface="Montserrat"/>
                <a:ea typeface="Montserrat"/>
                <a:cs typeface="Montserrat"/>
                <a:sym typeface="Montserrat"/>
              </a:rPr>
              <a:t>Resources for Getting Started:</a:t>
            </a:r>
            <a:endParaRPr b="1" sz="1700">
              <a:solidFill>
                <a:srgbClr val="333333"/>
              </a:solidFill>
              <a:highlight>
                <a:srgbClr val="FFFFFF"/>
              </a:highlight>
              <a:latin typeface="Montserrat"/>
              <a:ea typeface="Montserrat"/>
              <a:cs typeface="Montserrat"/>
              <a:sym typeface="Montserrat"/>
            </a:endParaRPr>
          </a:p>
          <a:p>
            <a:pPr indent="-336550" lvl="1" marL="914400" rtl="0" algn="l">
              <a:lnSpc>
                <a:spcPct val="100000"/>
              </a:lnSpc>
              <a:spcBef>
                <a:spcPts val="0"/>
              </a:spcBef>
              <a:spcAft>
                <a:spcPts val="0"/>
              </a:spcAft>
              <a:buSzPts val="1700"/>
              <a:buFont typeface="Montserrat"/>
              <a:buChar char="○"/>
            </a:pPr>
            <a:r>
              <a:rPr b="1" lang="en" sz="1700">
                <a:solidFill>
                  <a:schemeClr val="hlink"/>
                </a:solidFill>
                <a:highlight>
                  <a:srgbClr val="FFFFFF"/>
                </a:highlight>
                <a:uFill>
                  <a:noFill/>
                </a:uFill>
                <a:latin typeface="Montserrat"/>
                <a:ea typeface="Montserrat"/>
                <a:cs typeface="Montserrat"/>
                <a:sym typeface="Montserrat"/>
                <a:hlinkClick r:id="rId3"/>
              </a:rPr>
              <a:t>The GitHub Repository</a:t>
            </a:r>
            <a:endParaRPr b="1" sz="1700">
              <a:solidFill>
                <a:srgbClr val="333333"/>
              </a:solidFill>
              <a:highlight>
                <a:srgbClr val="FFFFFF"/>
              </a:highlight>
              <a:latin typeface="Montserrat"/>
              <a:ea typeface="Montserrat"/>
              <a:cs typeface="Montserrat"/>
              <a:sym typeface="Montserrat"/>
            </a:endParaRPr>
          </a:p>
          <a:p>
            <a:pPr indent="-336550" lvl="1" marL="914400" rtl="0" algn="l">
              <a:lnSpc>
                <a:spcPct val="100000"/>
              </a:lnSpc>
              <a:spcBef>
                <a:spcPts val="0"/>
              </a:spcBef>
              <a:spcAft>
                <a:spcPts val="0"/>
              </a:spcAft>
              <a:buSzPts val="1700"/>
              <a:buFont typeface="Montserrat"/>
              <a:buChar char="○"/>
            </a:pPr>
            <a:r>
              <a:rPr b="1" lang="en" sz="1700">
                <a:solidFill>
                  <a:schemeClr val="hlink"/>
                </a:solidFill>
                <a:highlight>
                  <a:srgbClr val="FFFFFF"/>
                </a:highlight>
                <a:uFill>
                  <a:noFill/>
                </a:uFill>
                <a:latin typeface="Montserrat"/>
                <a:ea typeface="Montserrat"/>
                <a:cs typeface="Montserrat"/>
                <a:sym typeface="Montserrat"/>
                <a:hlinkClick r:id="rId4"/>
              </a:rPr>
              <a:t>Previous Response Results</a:t>
            </a:r>
            <a:endParaRPr b="1" sz="1700">
              <a:solidFill>
                <a:srgbClr val="333333"/>
              </a:solidFill>
              <a:highlight>
                <a:srgbClr val="FFFFFF"/>
              </a:highlight>
              <a:latin typeface="Montserrat"/>
              <a:ea typeface="Montserrat"/>
              <a:cs typeface="Montserrat"/>
              <a:sym typeface="Montserrat"/>
            </a:endParaRPr>
          </a:p>
          <a:p>
            <a:pPr indent="-336550" lvl="1" marL="914400" rtl="0" algn="l">
              <a:lnSpc>
                <a:spcPct val="100000"/>
              </a:lnSpc>
              <a:spcBef>
                <a:spcPts val="0"/>
              </a:spcBef>
              <a:spcAft>
                <a:spcPts val="0"/>
              </a:spcAft>
              <a:buClr>
                <a:srgbClr val="333333"/>
              </a:buClr>
              <a:buSzPts val="1700"/>
              <a:buFont typeface="Montserrat"/>
              <a:buChar char="○"/>
            </a:pPr>
            <a:r>
              <a:rPr b="1" lang="en" sz="1700">
                <a:solidFill>
                  <a:schemeClr val="hlink"/>
                </a:solidFill>
                <a:highlight>
                  <a:srgbClr val="FFFFFF"/>
                </a:highlight>
                <a:uFill>
                  <a:noFill/>
                </a:uFill>
                <a:latin typeface="Montserrat"/>
                <a:ea typeface="Montserrat"/>
                <a:cs typeface="Montserrat"/>
                <a:sym typeface="Montserrat"/>
                <a:hlinkClick r:id="rId5"/>
              </a:rPr>
              <a:t>Supplemental Project Description</a:t>
            </a:r>
            <a:endParaRPr b="1" sz="1700">
              <a:solidFill>
                <a:srgbClr val="333333"/>
              </a:solidFill>
              <a:highlight>
                <a:srgbClr val="FFFFFF"/>
              </a:highlight>
              <a:latin typeface="Montserrat"/>
              <a:ea typeface="Montserrat"/>
              <a:cs typeface="Montserrat"/>
              <a:sym typeface="Montserrat"/>
            </a:endParaRPr>
          </a:p>
          <a:p>
            <a:pPr indent="-336550" lvl="0" marL="457200" rtl="0" algn="l">
              <a:lnSpc>
                <a:spcPct val="100000"/>
              </a:lnSpc>
              <a:spcBef>
                <a:spcPts val="0"/>
              </a:spcBef>
              <a:spcAft>
                <a:spcPts val="0"/>
              </a:spcAft>
              <a:buClr>
                <a:schemeClr val="dk1"/>
              </a:buClr>
              <a:buSzPts val="1700"/>
              <a:buFont typeface="Montserrat"/>
              <a:buChar char="●"/>
            </a:pPr>
            <a:r>
              <a:rPr b="1" lang="en" sz="1700">
                <a:solidFill>
                  <a:srgbClr val="333333"/>
                </a:solidFill>
                <a:highlight>
                  <a:srgbClr val="FFFFFF"/>
                </a:highlight>
                <a:latin typeface="Montserrat"/>
                <a:ea typeface="Montserrat"/>
                <a:cs typeface="Montserrat"/>
                <a:sym typeface="Montserrat"/>
              </a:rPr>
              <a:t>Organizer/Contact</a:t>
            </a:r>
            <a:r>
              <a:rPr lang="en" sz="1700">
                <a:solidFill>
                  <a:srgbClr val="333333"/>
                </a:solidFill>
                <a:highlight>
                  <a:srgbClr val="FFFFFF"/>
                </a:highlight>
                <a:latin typeface="Montserrat"/>
                <a:ea typeface="Montserrat"/>
                <a:cs typeface="Montserrat"/>
                <a:sym typeface="Montserrat"/>
              </a:rPr>
              <a:t>: Adam Ross Nelson (UW’s </a:t>
            </a:r>
            <a:br>
              <a:rPr lang="en" sz="1700">
                <a:solidFill>
                  <a:srgbClr val="333333"/>
                </a:solidFill>
                <a:highlight>
                  <a:srgbClr val="FFFFFF"/>
                </a:highlight>
                <a:latin typeface="Montserrat"/>
                <a:ea typeface="Montserrat"/>
                <a:cs typeface="Montserrat"/>
                <a:sym typeface="Montserrat"/>
              </a:rPr>
            </a:br>
            <a:r>
              <a:rPr lang="en" sz="1700">
                <a:solidFill>
                  <a:srgbClr val="333333"/>
                </a:solidFill>
                <a:highlight>
                  <a:srgbClr val="FFFFFF"/>
                </a:highlight>
                <a:latin typeface="Montserrat"/>
                <a:ea typeface="Montserrat"/>
                <a:cs typeface="Montserrat"/>
                <a:sym typeface="Montserrat"/>
              </a:rPr>
              <a:t>Data Science for Human Behavior, and the </a:t>
            </a:r>
            <a:br>
              <a:rPr lang="en" sz="1700">
                <a:solidFill>
                  <a:srgbClr val="333333"/>
                </a:solidFill>
                <a:highlight>
                  <a:srgbClr val="FFFFFF"/>
                </a:highlight>
                <a:latin typeface="Montserrat"/>
                <a:ea typeface="Montserrat"/>
                <a:cs typeface="Montserrat"/>
                <a:sym typeface="Montserrat"/>
              </a:rPr>
            </a:br>
            <a:r>
              <a:rPr lang="en" sz="1700">
                <a:solidFill>
                  <a:srgbClr val="333333"/>
                </a:solidFill>
                <a:highlight>
                  <a:srgbClr val="FFFFFF"/>
                </a:highlight>
                <a:latin typeface="Montserrat"/>
                <a:ea typeface="Montserrat"/>
                <a:cs typeface="Montserrat"/>
                <a:sym typeface="Montserrat"/>
              </a:rPr>
              <a:t>Wisconsin Undergraduate Research in Data </a:t>
            </a:r>
            <a:br>
              <a:rPr lang="en" sz="1700">
                <a:solidFill>
                  <a:srgbClr val="333333"/>
                </a:solidFill>
                <a:highlight>
                  <a:srgbClr val="FFFFFF"/>
                </a:highlight>
                <a:latin typeface="Montserrat"/>
                <a:ea typeface="Montserrat"/>
                <a:cs typeface="Montserrat"/>
                <a:sym typeface="Montserrat"/>
              </a:rPr>
            </a:br>
            <a:r>
              <a:rPr lang="en" sz="1700">
                <a:solidFill>
                  <a:srgbClr val="333333"/>
                </a:solidFill>
                <a:highlight>
                  <a:srgbClr val="FFFFFF"/>
                </a:highlight>
                <a:latin typeface="Montserrat"/>
                <a:ea typeface="Montserrat"/>
                <a:cs typeface="Montserrat"/>
                <a:sym typeface="Montserrat"/>
              </a:rPr>
              <a:t>Science Programs).</a:t>
            </a:r>
            <a:endParaRPr sz="1700">
              <a:solidFill>
                <a:srgbClr val="333333"/>
              </a:solidFill>
              <a:highlight>
                <a:srgbClr val="FFFFFF"/>
              </a:highlight>
              <a:latin typeface="Montserrat"/>
              <a:ea typeface="Montserrat"/>
              <a:cs typeface="Montserrat"/>
              <a:sym typeface="Montserrat"/>
            </a:endParaRPr>
          </a:p>
          <a:p>
            <a:pPr indent="0" lvl="0" marL="0" rtl="0" algn="l">
              <a:lnSpc>
                <a:spcPct val="100000"/>
              </a:lnSpc>
              <a:spcBef>
                <a:spcPts val="1800"/>
              </a:spcBef>
              <a:spcAft>
                <a:spcPts val="1800"/>
              </a:spcAft>
              <a:buNone/>
            </a:pPr>
            <a:r>
              <a:rPr lang="en" sz="1700">
                <a:solidFill>
                  <a:srgbClr val="333333"/>
                </a:solidFill>
                <a:highlight>
                  <a:srgbClr val="FFFFFF"/>
                </a:highlight>
                <a:latin typeface="Montserrat"/>
                <a:ea typeface="Montserrat"/>
                <a:cs typeface="Montserrat"/>
                <a:sym typeface="Montserrat"/>
              </a:rPr>
              <a:t>WISCURDS: </a:t>
            </a:r>
            <a:r>
              <a:rPr lang="en" sz="1700">
                <a:solidFill>
                  <a:schemeClr val="hlink"/>
                </a:solidFill>
                <a:highlight>
                  <a:srgbClr val="FFFFFF"/>
                </a:highlight>
                <a:uFill>
                  <a:noFill/>
                </a:uFill>
                <a:latin typeface="Montserrat"/>
                <a:ea typeface="Montserrat"/>
                <a:cs typeface="Montserrat"/>
                <a:sym typeface="Montserrat"/>
                <a:hlinkClick r:id="rId6"/>
              </a:rPr>
              <a:t>dsi.wisc.edu/wiscurds</a:t>
            </a:r>
            <a:endParaRPr sz="1700">
              <a:solidFill>
                <a:srgbClr val="333333"/>
              </a:solidFill>
              <a:highlight>
                <a:srgbClr val="FFFFFF"/>
              </a:highlight>
              <a:latin typeface="Montserrat"/>
              <a:ea typeface="Montserrat"/>
              <a:cs typeface="Montserrat"/>
              <a:sym typeface="Montserrat"/>
            </a:endParaRPr>
          </a:p>
        </p:txBody>
      </p:sp>
      <p:pic>
        <p:nvPicPr>
          <p:cNvPr id="308" name="Google Shape;308;p43"/>
          <p:cNvPicPr preferRelativeResize="0"/>
          <p:nvPr/>
        </p:nvPicPr>
        <p:blipFill>
          <a:blip r:embed="rId7">
            <a:alphaModFix/>
          </a:blip>
          <a:stretch>
            <a:fillRect/>
          </a:stretch>
        </p:blipFill>
        <p:spPr>
          <a:xfrm>
            <a:off x="6890575" y="2723638"/>
            <a:ext cx="1862339" cy="1886525"/>
          </a:xfrm>
          <a:prstGeom prst="rect">
            <a:avLst/>
          </a:prstGeom>
          <a:noFill/>
          <a:ln>
            <a:noFill/>
          </a:ln>
        </p:spPr>
      </p:pic>
      <p:sp>
        <p:nvSpPr>
          <p:cNvPr id="309" name="Google Shape;309;p43"/>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8"/>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315" name="Google Shape;315;p44"/>
          <p:cNvSpPr txBox="1"/>
          <p:nvPr>
            <p:ph idx="1" type="body"/>
          </p:nvPr>
        </p:nvSpPr>
        <p:spPr>
          <a:xfrm>
            <a:off x="311700" y="1152475"/>
            <a:ext cx="8520600" cy="39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1200"/>
              </a:spcBef>
              <a:spcAft>
                <a:spcPts val="0"/>
              </a:spcAft>
              <a:buNone/>
            </a:pPr>
            <a:r>
              <a:t/>
            </a:r>
            <a:endParaRPr b="1" sz="2000">
              <a:latin typeface="Montserrat"/>
              <a:ea typeface="Montserrat"/>
              <a:cs typeface="Montserrat"/>
              <a:sym typeface="Montserrat"/>
            </a:endParaRPr>
          </a:p>
          <a:p>
            <a:pPr indent="0" lvl="0" marL="0" rtl="0" algn="ctr">
              <a:spcBef>
                <a:spcPts val="1200"/>
              </a:spcBef>
              <a:spcAft>
                <a:spcPts val="1200"/>
              </a:spcAft>
              <a:buNone/>
            </a:pPr>
            <a:r>
              <a:rPr b="1" lang="en" sz="3700">
                <a:latin typeface="Montserrat"/>
                <a:ea typeface="Montserrat"/>
                <a:cs typeface="Montserrat"/>
                <a:sym typeface="Montserrat"/>
              </a:rPr>
              <a:t>Questions?</a:t>
            </a:r>
            <a:endParaRPr sz="3200">
              <a:latin typeface="Montserrat"/>
              <a:ea typeface="Montserrat"/>
              <a:cs typeface="Montserrat"/>
              <a:sym typeface="Montserrat"/>
            </a:endParaRPr>
          </a:p>
        </p:txBody>
      </p:sp>
      <p:sp>
        <p:nvSpPr>
          <p:cNvPr id="316" name="Google Shape;316;p44"/>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3"/>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960"/>
              <a:buNone/>
            </a:pPr>
            <a:r>
              <a:rPr lang="en" sz="4250">
                <a:latin typeface="Montserrat Medium"/>
                <a:ea typeface="Montserrat Medium"/>
                <a:cs typeface="Montserrat Medium"/>
                <a:sym typeface="Montserrat Medium"/>
              </a:rPr>
              <a:t>Thank You, ML+X Sponsors!</a:t>
            </a:r>
            <a:endParaRPr sz="4250">
              <a:latin typeface="Montserrat Medium"/>
              <a:ea typeface="Montserrat Medium"/>
              <a:cs typeface="Montserrat Medium"/>
              <a:sym typeface="Montserrat Medium"/>
            </a:endParaRPr>
          </a:p>
        </p:txBody>
      </p:sp>
      <p:pic>
        <p:nvPicPr>
          <p:cNvPr id="93" name="Google Shape;93;p18"/>
          <p:cNvPicPr preferRelativeResize="0"/>
          <p:nvPr/>
        </p:nvPicPr>
        <p:blipFill>
          <a:blip r:embed="rId3">
            <a:alphaModFix/>
          </a:blip>
          <a:stretch>
            <a:fillRect/>
          </a:stretch>
        </p:blipFill>
        <p:spPr>
          <a:xfrm>
            <a:off x="5968925" y="1767200"/>
            <a:ext cx="2909899" cy="929650"/>
          </a:xfrm>
          <a:prstGeom prst="rect">
            <a:avLst/>
          </a:prstGeom>
          <a:noFill/>
          <a:ln>
            <a:noFill/>
          </a:ln>
        </p:spPr>
      </p:pic>
      <p:pic>
        <p:nvPicPr>
          <p:cNvPr id="94" name="Google Shape;94;p18"/>
          <p:cNvPicPr preferRelativeResize="0"/>
          <p:nvPr/>
        </p:nvPicPr>
        <p:blipFill>
          <a:blip r:embed="rId4">
            <a:alphaModFix/>
          </a:blip>
          <a:stretch>
            <a:fillRect/>
          </a:stretch>
        </p:blipFill>
        <p:spPr>
          <a:xfrm>
            <a:off x="201375" y="1570455"/>
            <a:ext cx="3011700" cy="1112291"/>
          </a:xfrm>
          <a:prstGeom prst="rect">
            <a:avLst/>
          </a:prstGeom>
          <a:noFill/>
          <a:ln>
            <a:noFill/>
          </a:ln>
        </p:spPr>
      </p:pic>
      <p:pic>
        <p:nvPicPr>
          <p:cNvPr id="95" name="Google Shape;95;p18" title="AWS_logo2.png"/>
          <p:cNvPicPr preferRelativeResize="0"/>
          <p:nvPr/>
        </p:nvPicPr>
        <p:blipFill>
          <a:blip r:embed="rId5">
            <a:alphaModFix/>
          </a:blip>
          <a:stretch>
            <a:fillRect/>
          </a:stretch>
        </p:blipFill>
        <p:spPr>
          <a:xfrm>
            <a:off x="3723900" y="1383925"/>
            <a:ext cx="1696200" cy="1696200"/>
          </a:xfrm>
          <a:prstGeom prst="rect">
            <a:avLst/>
          </a:prstGeom>
          <a:noFill/>
          <a:ln>
            <a:noFill/>
          </a:ln>
        </p:spPr>
      </p:pic>
      <p:pic>
        <p:nvPicPr>
          <p:cNvPr id="96" name="Google Shape;96;p18" title="Google-cloud-logo.jpg"/>
          <p:cNvPicPr preferRelativeResize="0"/>
          <p:nvPr/>
        </p:nvPicPr>
        <p:blipFill rotWithShape="1">
          <a:blip r:embed="rId6">
            <a:alphaModFix/>
          </a:blip>
          <a:srcRect b="31688" l="10333" r="3910" t="25204"/>
          <a:stretch/>
        </p:blipFill>
        <p:spPr>
          <a:xfrm>
            <a:off x="2995400" y="3953150"/>
            <a:ext cx="3153198" cy="1056425"/>
          </a:xfrm>
          <a:prstGeom prst="rect">
            <a:avLst/>
          </a:prstGeom>
          <a:noFill/>
          <a:ln>
            <a:noFill/>
          </a:ln>
        </p:spPr>
      </p:pic>
      <p:sp>
        <p:nvSpPr>
          <p:cNvPr id="97" name="Google Shape;97;p18"/>
          <p:cNvSpPr txBox="1"/>
          <p:nvPr>
            <p:ph type="title"/>
          </p:nvPr>
        </p:nvSpPr>
        <p:spPr>
          <a:xfrm>
            <a:off x="311700" y="352797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960"/>
              <a:buNone/>
            </a:pPr>
            <a:r>
              <a:rPr lang="en" sz="2750">
                <a:latin typeface="Montserrat Medium"/>
                <a:ea typeface="Montserrat Medium"/>
                <a:cs typeface="Montserrat Medium"/>
                <a:sym typeface="Montserrat Medium"/>
              </a:rPr>
              <a:t>Thanks GCP for Extra Compute Power!</a:t>
            </a:r>
            <a:endParaRPr sz="2750">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Networking Time – </a:t>
            </a:r>
            <a:r>
              <a:rPr lang="en">
                <a:latin typeface="Montserrat Medium"/>
                <a:ea typeface="Montserrat Medium"/>
                <a:cs typeface="Montserrat Medium"/>
                <a:sym typeface="Montserrat Medium"/>
              </a:rPr>
              <a:t>Find Your Team :)</a:t>
            </a:r>
            <a:endParaRPr>
              <a:latin typeface="Montserrat Medium"/>
              <a:ea typeface="Montserrat Medium"/>
              <a:cs typeface="Montserrat Medium"/>
              <a:sym typeface="Montserrat Medium"/>
            </a:endParaRPr>
          </a:p>
        </p:txBody>
      </p:sp>
      <p:sp>
        <p:nvSpPr>
          <p:cNvPr id="322" name="Google Shape;322;p45"/>
          <p:cNvSpPr txBox="1"/>
          <p:nvPr>
            <p:ph idx="1" type="body"/>
          </p:nvPr>
        </p:nvSpPr>
        <p:spPr>
          <a:xfrm>
            <a:off x="311700" y="1152475"/>
            <a:ext cx="8520600" cy="393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AutoNum type="arabicPeriod"/>
            </a:pPr>
            <a:r>
              <a:rPr b="1" lang="en" sz="1400">
                <a:latin typeface="Montserrat"/>
                <a:ea typeface="Montserrat"/>
                <a:cs typeface="Montserrat"/>
                <a:sym typeface="Montserrat"/>
              </a:rPr>
              <a:t>Find signs around the room indicating different challenges</a:t>
            </a:r>
            <a:br>
              <a:rPr b="1" lang="en" sz="1400">
                <a:latin typeface="Montserrat"/>
                <a:ea typeface="Montserrat"/>
                <a:cs typeface="Montserrat"/>
                <a:sym typeface="Montserrat"/>
              </a:rPr>
            </a:br>
            <a:endParaRPr b="1"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1" lang="en" sz="1400">
                <a:latin typeface="Montserrat"/>
                <a:ea typeface="Montserrat"/>
                <a:cs typeface="Montserrat"/>
                <a:sym typeface="Montserrat"/>
              </a:rPr>
              <a:t>Share with others…</a:t>
            </a:r>
            <a:endParaRPr b="1" sz="1400">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Your goal(s) for participating in MLM25</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Why you’re interested in your selected challenge</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Your previous experience working on ML projects </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How many hours/week you realistically expect to commit</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latin typeface="Montserrat"/>
                <a:ea typeface="Montserrat"/>
                <a:cs typeface="Montserrat"/>
                <a:sym typeface="Montserrat"/>
              </a:rPr>
              <a:t>Anything else you’d like to share</a:t>
            </a:r>
            <a:br>
              <a:rPr lang="en">
                <a:latin typeface="Montserrat"/>
                <a:ea typeface="Montserrat"/>
                <a:cs typeface="Montserrat"/>
                <a:sym typeface="Montserrat"/>
              </a:rPr>
            </a:b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b="1" lang="en" sz="1400">
                <a:solidFill>
                  <a:srgbClr val="980000"/>
                </a:solidFill>
                <a:latin typeface="Montserrat"/>
                <a:ea typeface="Montserrat"/>
                <a:cs typeface="Montserrat"/>
                <a:sym typeface="Montserrat"/>
              </a:rPr>
              <a:t>Team registration due by 9/18, </a:t>
            </a:r>
            <a:r>
              <a:rPr b="1" lang="en" sz="1400">
                <a:latin typeface="Montserrat"/>
                <a:ea typeface="Montserrat"/>
                <a:cs typeface="Montserrat"/>
                <a:sym typeface="Montserrat"/>
              </a:rPr>
              <a:t>but aim </a:t>
            </a:r>
            <a:r>
              <a:rPr b="1" lang="en" sz="1400">
                <a:latin typeface="Montserrat"/>
                <a:ea typeface="Montserrat"/>
                <a:cs typeface="Montserrat"/>
                <a:sym typeface="Montserrat"/>
              </a:rPr>
              <a:t>to complete it tonight</a:t>
            </a:r>
            <a:endParaRPr b="1" sz="1400">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lang="en">
                <a:solidFill>
                  <a:schemeClr val="hlink"/>
                </a:solidFill>
                <a:uFill>
                  <a:noFill/>
                </a:uFill>
                <a:latin typeface="Montserrat"/>
                <a:ea typeface="Montserrat"/>
                <a:cs typeface="Montserrat"/>
                <a:sym typeface="Montserrat"/>
                <a:hlinkClick r:id="rId3"/>
              </a:rPr>
              <a:t>https://forms.gle/UrmRK7q3CZjuqUZz6</a:t>
            </a:r>
            <a:r>
              <a:rPr lang="en">
                <a:latin typeface="Montserrat"/>
                <a:ea typeface="Montserrat"/>
                <a:cs typeface="Montserrat"/>
                <a:sym typeface="Montserrat"/>
              </a:rPr>
              <a:t> – </a:t>
            </a:r>
            <a:br>
              <a:rPr lang="en">
                <a:latin typeface="Montserrat"/>
                <a:ea typeface="Montserrat"/>
                <a:cs typeface="Montserrat"/>
                <a:sym typeface="Montserrat"/>
              </a:rPr>
            </a:br>
            <a:r>
              <a:rPr b="1" lang="en" u="sng">
                <a:latin typeface="Montserrat"/>
                <a:ea typeface="Montserrat"/>
                <a:cs typeface="Montserrat"/>
                <a:sym typeface="Montserrat"/>
              </a:rPr>
              <a:t>Only</a:t>
            </a:r>
            <a:r>
              <a:rPr b="1" lang="en" u="sng">
                <a:latin typeface="Montserrat"/>
                <a:ea typeface="Montserrat"/>
                <a:cs typeface="Montserrat"/>
                <a:sym typeface="Montserrat"/>
              </a:rPr>
              <a:t> ONE person</a:t>
            </a:r>
            <a:r>
              <a:rPr lang="en">
                <a:latin typeface="Montserrat"/>
                <a:ea typeface="Montserrat"/>
                <a:cs typeface="Montserrat"/>
                <a:sym typeface="Montserrat"/>
              </a:rPr>
              <a:t> from each team should fill out the form</a:t>
            </a:r>
            <a:br>
              <a:rPr lang="en">
                <a:latin typeface="Montserrat"/>
                <a:ea typeface="Montserrat"/>
                <a:cs typeface="Montserrat"/>
                <a:sym typeface="Montserrat"/>
              </a:rPr>
            </a:br>
            <a:endParaRPr>
              <a:latin typeface="Montserrat"/>
              <a:ea typeface="Montserrat"/>
              <a:cs typeface="Montserrat"/>
              <a:sym typeface="Montserrat"/>
            </a:endParaRPr>
          </a:p>
          <a:p>
            <a:pPr indent="-317500" lvl="1" marL="914400" rtl="0" algn="l">
              <a:spcBef>
                <a:spcPts val="0"/>
              </a:spcBef>
              <a:spcAft>
                <a:spcPts val="0"/>
              </a:spcAft>
              <a:buSzPts val="1400"/>
              <a:buFont typeface="Montserrat"/>
              <a:buAutoNum type="alphaLcPeriod"/>
            </a:pPr>
            <a:r>
              <a:rPr b="1" lang="en">
                <a:latin typeface="Montserrat"/>
                <a:ea typeface="Montserrat"/>
                <a:cs typeface="Montserrat"/>
                <a:sym typeface="Montserrat"/>
              </a:rPr>
              <a:t>Incomplete teams should also register if struggling to find members </a:t>
            </a:r>
            <a:r>
              <a:rPr lang="en">
                <a:latin typeface="Montserrat"/>
                <a:ea typeface="Montserrat"/>
                <a:cs typeface="Montserrat"/>
                <a:sym typeface="Montserrat"/>
              </a:rPr>
              <a:t> – w</a:t>
            </a:r>
            <a:r>
              <a:rPr lang="en">
                <a:latin typeface="Montserrat"/>
                <a:ea typeface="Montserrat"/>
                <a:cs typeface="Montserrat"/>
                <a:sym typeface="Montserrat"/>
              </a:rPr>
              <a:t>e’ll share a spreadsheet of </a:t>
            </a:r>
            <a:r>
              <a:rPr i="1" lang="en">
                <a:latin typeface="Montserrat"/>
                <a:ea typeface="Montserrat"/>
                <a:cs typeface="Montserrat"/>
                <a:sym typeface="Montserrat"/>
              </a:rPr>
              <a:t>incomplete </a:t>
            </a:r>
            <a:r>
              <a:rPr lang="en">
                <a:latin typeface="Montserrat"/>
                <a:ea typeface="Montserrat"/>
                <a:cs typeface="Montserrat"/>
                <a:sym typeface="Montserrat"/>
              </a:rPr>
              <a:t>teams to Slack by Monday</a:t>
            </a:r>
            <a:endParaRPr>
              <a:latin typeface="Montserrat"/>
              <a:ea typeface="Montserrat"/>
              <a:cs typeface="Montserrat"/>
              <a:sym typeface="Montserrat"/>
            </a:endParaRPr>
          </a:p>
          <a:p>
            <a:pPr indent="0" lvl="0" marL="0" rtl="0" algn="l">
              <a:spcBef>
                <a:spcPts val="1200"/>
              </a:spcBef>
              <a:spcAft>
                <a:spcPts val="1200"/>
              </a:spcAft>
              <a:buNone/>
            </a:pPr>
            <a:r>
              <a:t/>
            </a:r>
            <a:endParaRPr sz="900">
              <a:latin typeface="Montserrat"/>
              <a:ea typeface="Montserrat"/>
              <a:cs typeface="Montserrat"/>
              <a:sym typeface="Montserrat"/>
            </a:endParaRPr>
          </a:p>
        </p:txBody>
      </p:sp>
      <p:sp>
        <p:nvSpPr>
          <p:cNvPr id="323" name="Google Shape;323;p45"/>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4"/>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445275" y="484491"/>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960"/>
              <a:buNone/>
            </a:pPr>
            <a:r>
              <a:rPr b="1" lang="en" sz="2950">
                <a:latin typeface="Montserrat"/>
                <a:ea typeface="Montserrat"/>
                <a:cs typeface="Montserrat"/>
                <a:sym typeface="Montserrat"/>
              </a:rPr>
              <a:t>ML+X Nexus</a:t>
            </a:r>
            <a:r>
              <a:rPr lang="en" sz="2950">
                <a:latin typeface="Montserrat Medium"/>
                <a:ea typeface="Montserrat Medium"/>
                <a:cs typeface="Montserrat Medium"/>
                <a:sym typeface="Montserrat Medium"/>
              </a:rPr>
              <a:t>: Crowdsourced Resources</a:t>
            </a:r>
            <a:endParaRPr sz="2950">
              <a:latin typeface="Montserrat Medium"/>
              <a:ea typeface="Montserrat Medium"/>
              <a:cs typeface="Montserrat Medium"/>
              <a:sym typeface="Montserrat Medium"/>
            </a:endParaRPr>
          </a:p>
          <a:p>
            <a:pPr indent="0" lvl="0" marL="0" rtl="0" algn="ctr">
              <a:lnSpc>
                <a:spcPct val="100000"/>
              </a:lnSpc>
              <a:spcBef>
                <a:spcPts val="0"/>
              </a:spcBef>
              <a:spcAft>
                <a:spcPts val="0"/>
              </a:spcAft>
              <a:buSzPts val="3960"/>
              <a:buNone/>
            </a:pPr>
            <a:r>
              <a:t/>
            </a:r>
            <a:endParaRPr sz="450">
              <a:latin typeface="Montserrat Medium"/>
              <a:ea typeface="Montserrat Medium"/>
              <a:cs typeface="Montserrat Medium"/>
              <a:sym typeface="Montserrat Medium"/>
            </a:endParaRPr>
          </a:p>
          <a:p>
            <a:pPr indent="0" lvl="0" marL="0" rtl="0" algn="ctr">
              <a:lnSpc>
                <a:spcPct val="100000"/>
              </a:lnSpc>
              <a:spcBef>
                <a:spcPts val="0"/>
              </a:spcBef>
              <a:spcAft>
                <a:spcPts val="0"/>
              </a:spcAft>
              <a:buSzPts val="3960"/>
              <a:buNone/>
            </a:pPr>
            <a:r>
              <a:rPr b="1" lang="en" sz="2450">
                <a:solidFill>
                  <a:schemeClr val="hlink"/>
                </a:solidFill>
                <a:uFill>
                  <a:noFill/>
                </a:uFill>
                <a:latin typeface="Montserrat"/>
                <a:ea typeface="Montserrat"/>
                <a:cs typeface="Montserrat"/>
                <a:sym typeface="Montserrat"/>
                <a:hlinkClick r:id="rId3"/>
              </a:rPr>
              <a:t>go.wisc.edu/68h67v</a:t>
            </a:r>
            <a:r>
              <a:rPr b="1" lang="en" sz="2450">
                <a:latin typeface="Montserrat"/>
                <a:ea typeface="Montserrat"/>
                <a:cs typeface="Montserrat"/>
                <a:sym typeface="Montserrat"/>
              </a:rPr>
              <a:t> </a:t>
            </a:r>
            <a:endParaRPr b="1" sz="2450">
              <a:latin typeface="Montserrat"/>
              <a:ea typeface="Montserrat"/>
              <a:cs typeface="Montserrat"/>
              <a:sym typeface="Montserrat"/>
            </a:endParaRPr>
          </a:p>
        </p:txBody>
      </p:sp>
      <p:sp>
        <p:nvSpPr>
          <p:cNvPr id="329" name="Google Shape;329;p46"/>
          <p:cNvSpPr txBox="1"/>
          <p:nvPr>
            <p:ph idx="1" type="body"/>
          </p:nvPr>
        </p:nvSpPr>
        <p:spPr>
          <a:xfrm>
            <a:off x="445275" y="1341888"/>
            <a:ext cx="8466000" cy="36324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sz="1900">
              <a:solidFill>
                <a:srgbClr val="434343"/>
              </a:solidFill>
              <a:latin typeface="Montserrat"/>
              <a:ea typeface="Montserrat"/>
              <a:cs typeface="Montserrat"/>
              <a:sym typeface="Montserrat"/>
            </a:endParaRPr>
          </a:p>
          <a:p>
            <a:pPr indent="-349250" lvl="0" marL="457200" rtl="0" algn="l">
              <a:spcBef>
                <a:spcPts val="0"/>
              </a:spcBef>
              <a:spcAft>
                <a:spcPts val="0"/>
              </a:spcAft>
              <a:buClr>
                <a:srgbClr val="434343"/>
              </a:buClr>
              <a:buSzPts val="1900"/>
              <a:buFont typeface="Montserrat"/>
              <a:buChar char="●"/>
            </a:pPr>
            <a:r>
              <a:rPr lang="en" sz="1900">
                <a:solidFill>
                  <a:srgbClr val="434343"/>
                </a:solidFill>
                <a:latin typeface="Montserrat"/>
                <a:ea typeface="Montserrat"/>
                <a:cs typeface="Montserrat"/>
                <a:sym typeface="Montserrat"/>
              </a:rPr>
              <a:t>Community GitHub repo and website for community members to share and contribute ML resources</a:t>
            </a:r>
            <a:br>
              <a:rPr lang="en" sz="1900">
                <a:solidFill>
                  <a:srgbClr val="434343"/>
                </a:solidFill>
                <a:latin typeface="Montserrat"/>
                <a:ea typeface="Montserrat"/>
                <a:cs typeface="Montserrat"/>
                <a:sym typeface="Montserrat"/>
              </a:rPr>
            </a:br>
            <a:endParaRPr sz="1900">
              <a:solidFill>
                <a:srgbClr val="434343"/>
              </a:solidFill>
              <a:latin typeface="Montserrat"/>
              <a:ea typeface="Montserrat"/>
              <a:cs typeface="Montserrat"/>
              <a:sym typeface="Montserrat"/>
            </a:endParaRPr>
          </a:p>
          <a:p>
            <a:pPr indent="-349250" lvl="0" marL="457200" rtl="0" algn="l">
              <a:spcBef>
                <a:spcPts val="0"/>
              </a:spcBef>
              <a:spcAft>
                <a:spcPts val="0"/>
              </a:spcAft>
              <a:buClr>
                <a:srgbClr val="434343"/>
              </a:buClr>
              <a:buSzPts val="1900"/>
              <a:buFont typeface="Montserrat"/>
              <a:buChar char="●"/>
            </a:pPr>
            <a:r>
              <a:rPr b="1" lang="en" sz="1900">
                <a:solidFill>
                  <a:srgbClr val="434343"/>
                </a:solidFill>
                <a:latin typeface="Montserrat"/>
                <a:ea typeface="Montserrat"/>
                <a:cs typeface="Montserrat"/>
                <a:sym typeface="Montserrat"/>
              </a:rPr>
              <a:t>Resource </a:t>
            </a:r>
            <a:r>
              <a:rPr lang="en" sz="1900">
                <a:solidFill>
                  <a:srgbClr val="434343"/>
                </a:solidFill>
                <a:latin typeface="Montserrat"/>
                <a:ea typeface="Montserrat"/>
                <a:cs typeface="Montserrat"/>
                <a:sym typeface="Montserrat"/>
              </a:rPr>
              <a:t>= anything that can make ML practice more connected, accessible, efficient, and reproducible</a:t>
            </a:r>
            <a:endParaRPr sz="1900">
              <a:solidFill>
                <a:srgbClr val="434343"/>
              </a:solidFill>
              <a:latin typeface="Montserrat"/>
              <a:ea typeface="Montserrat"/>
              <a:cs typeface="Montserrat"/>
              <a:sym typeface="Montserrat"/>
            </a:endParaRPr>
          </a:p>
          <a:p>
            <a:pPr indent="-349250" lvl="1" marL="914400" rtl="0" algn="l">
              <a:spcBef>
                <a:spcPts val="0"/>
              </a:spcBef>
              <a:spcAft>
                <a:spcPts val="0"/>
              </a:spcAft>
              <a:buClr>
                <a:srgbClr val="434343"/>
              </a:buClr>
              <a:buSzPts val="1900"/>
              <a:buFont typeface="Montserrat"/>
              <a:buChar char="○"/>
            </a:pPr>
            <a:r>
              <a:rPr lang="en" sz="1900">
                <a:solidFill>
                  <a:srgbClr val="434343"/>
                </a:solidFill>
                <a:latin typeface="Montserrat"/>
                <a:ea typeface="Montserrat"/>
                <a:cs typeface="Montserrat"/>
                <a:sym typeface="Montserrat"/>
              </a:rPr>
              <a:t>External or original</a:t>
            </a:r>
            <a:br>
              <a:rPr lang="en" sz="1900">
                <a:solidFill>
                  <a:srgbClr val="434343"/>
                </a:solidFill>
                <a:latin typeface="Montserrat"/>
                <a:ea typeface="Montserrat"/>
                <a:cs typeface="Montserrat"/>
                <a:sym typeface="Montserrat"/>
              </a:rPr>
            </a:br>
            <a:endParaRPr sz="1900">
              <a:solidFill>
                <a:srgbClr val="434343"/>
              </a:solidFill>
              <a:latin typeface="Montserrat"/>
              <a:ea typeface="Montserrat"/>
              <a:cs typeface="Montserrat"/>
              <a:sym typeface="Montserrat"/>
            </a:endParaRPr>
          </a:p>
          <a:p>
            <a:pPr indent="-349250" lvl="0" marL="457200" rtl="0" algn="l">
              <a:spcBef>
                <a:spcPts val="0"/>
              </a:spcBef>
              <a:spcAft>
                <a:spcPts val="0"/>
              </a:spcAft>
              <a:buClr>
                <a:srgbClr val="434343"/>
              </a:buClr>
              <a:buSzPts val="1900"/>
              <a:buFont typeface="Montserrat"/>
              <a:buChar char="●"/>
            </a:pPr>
            <a:r>
              <a:rPr lang="en" sz="1900">
                <a:solidFill>
                  <a:srgbClr val="434343"/>
                </a:solidFill>
                <a:latin typeface="Montserrat"/>
                <a:ea typeface="Montserrat"/>
                <a:cs typeface="Montserrat"/>
                <a:sym typeface="Montserrat"/>
              </a:rPr>
              <a:t>Includes educational materials, applications &amp; stories, ML tools, and more</a:t>
            </a:r>
            <a:endParaRPr sz="1900">
              <a:solidFill>
                <a:srgbClr val="434343"/>
              </a:solidFill>
              <a:latin typeface="Montserrat"/>
              <a:ea typeface="Montserrat"/>
              <a:cs typeface="Montserrat"/>
              <a:sym typeface="Montserrat"/>
            </a:endParaRPr>
          </a:p>
          <a:p>
            <a:pPr indent="0" lvl="0" marL="0" rtl="0" algn="l">
              <a:lnSpc>
                <a:spcPct val="115000"/>
              </a:lnSpc>
              <a:spcBef>
                <a:spcPts val="640"/>
              </a:spcBef>
              <a:spcAft>
                <a:spcPts val="0"/>
              </a:spcAft>
              <a:buNone/>
            </a:pPr>
            <a:r>
              <a:t/>
            </a:r>
            <a:endParaRPr sz="18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rgbClr val="434343"/>
              </a:solidFill>
              <a:latin typeface="Montserrat"/>
              <a:ea typeface="Montserrat"/>
              <a:cs typeface="Montserrat"/>
              <a:sym typeface="Montserrat"/>
            </a:endParaRPr>
          </a:p>
        </p:txBody>
      </p:sp>
      <p:pic>
        <p:nvPicPr>
          <p:cNvPr id="330" name="Google Shape;330;p46"/>
          <p:cNvPicPr preferRelativeResize="0"/>
          <p:nvPr/>
        </p:nvPicPr>
        <p:blipFill rotWithShape="1">
          <a:blip r:embed="rId4">
            <a:alphaModFix/>
          </a:blip>
          <a:srcRect b="11111" l="0" r="0" t="0"/>
          <a:stretch/>
        </p:blipFill>
        <p:spPr>
          <a:xfrm>
            <a:off x="8365050" y="4393550"/>
            <a:ext cx="674050" cy="663174"/>
          </a:xfrm>
          <a:prstGeom prst="rect">
            <a:avLst/>
          </a:prstGeom>
          <a:noFill/>
          <a:ln>
            <a:noFill/>
          </a:ln>
        </p:spPr>
      </p:pic>
      <p:sp>
        <p:nvSpPr>
          <p:cNvPr id="331" name="Google Shape;331;p46"/>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5"/>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457200" y="44410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960"/>
              <a:buNone/>
            </a:pPr>
            <a:r>
              <a:rPr b="1" lang="en" sz="2950">
                <a:latin typeface="Montserrat"/>
                <a:ea typeface="Montserrat"/>
                <a:cs typeface="Montserrat"/>
                <a:sym typeface="Montserrat"/>
              </a:rPr>
              <a:t>ML+X Nexus</a:t>
            </a:r>
            <a:r>
              <a:rPr lang="en" sz="2950">
                <a:latin typeface="Montserrat Medium"/>
                <a:ea typeface="Montserrat Medium"/>
                <a:cs typeface="Montserrat Medium"/>
                <a:sym typeface="Montserrat Medium"/>
              </a:rPr>
              <a:t>: Crowdsourced Resources</a:t>
            </a:r>
            <a:endParaRPr sz="2950">
              <a:latin typeface="Montserrat Medium"/>
              <a:ea typeface="Montserrat Medium"/>
              <a:cs typeface="Montserrat Medium"/>
              <a:sym typeface="Montserrat Medium"/>
            </a:endParaRPr>
          </a:p>
          <a:p>
            <a:pPr indent="0" lvl="0" marL="0" rtl="0" algn="ctr">
              <a:lnSpc>
                <a:spcPct val="100000"/>
              </a:lnSpc>
              <a:spcBef>
                <a:spcPts val="0"/>
              </a:spcBef>
              <a:spcAft>
                <a:spcPts val="0"/>
              </a:spcAft>
              <a:buSzPts val="3960"/>
              <a:buNone/>
            </a:pPr>
            <a:r>
              <a:t/>
            </a:r>
            <a:endParaRPr sz="450">
              <a:latin typeface="Montserrat Medium"/>
              <a:ea typeface="Montserrat Medium"/>
              <a:cs typeface="Montserrat Medium"/>
              <a:sym typeface="Montserrat Medium"/>
            </a:endParaRPr>
          </a:p>
          <a:p>
            <a:pPr indent="0" lvl="0" marL="0" rtl="0" algn="ctr">
              <a:lnSpc>
                <a:spcPct val="100000"/>
              </a:lnSpc>
              <a:spcBef>
                <a:spcPts val="0"/>
              </a:spcBef>
              <a:spcAft>
                <a:spcPts val="0"/>
              </a:spcAft>
              <a:buSzPts val="3960"/>
              <a:buNone/>
            </a:pPr>
            <a:r>
              <a:rPr b="1" lang="en" sz="2450">
                <a:solidFill>
                  <a:schemeClr val="hlink"/>
                </a:solidFill>
                <a:uFill>
                  <a:noFill/>
                </a:uFill>
                <a:latin typeface="Montserrat"/>
                <a:ea typeface="Montserrat"/>
                <a:cs typeface="Montserrat"/>
                <a:sym typeface="Montserrat"/>
                <a:hlinkClick r:id="rId3"/>
              </a:rPr>
              <a:t>go.wisc.edu/68h67v</a:t>
            </a:r>
            <a:r>
              <a:rPr b="1" lang="en" sz="2450">
                <a:latin typeface="Montserrat"/>
                <a:ea typeface="Montserrat"/>
                <a:cs typeface="Montserrat"/>
                <a:sym typeface="Montserrat"/>
              </a:rPr>
              <a:t> </a:t>
            </a:r>
            <a:endParaRPr b="1" sz="2450">
              <a:latin typeface="Montserrat"/>
              <a:ea typeface="Montserrat"/>
              <a:cs typeface="Montserrat"/>
              <a:sym typeface="Montserrat"/>
            </a:endParaRPr>
          </a:p>
        </p:txBody>
      </p:sp>
      <p:sp>
        <p:nvSpPr>
          <p:cNvPr id="337" name="Google Shape;337;p47"/>
          <p:cNvSpPr txBox="1"/>
          <p:nvPr>
            <p:ph idx="1" type="body"/>
          </p:nvPr>
        </p:nvSpPr>
        <p:spPr>
          <a:xfrm>
            <a:off x="457200" y="1248150"/>
            <a:ext cx="8027100" cy="3632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00">
              <a:solidFill>
                <a:srgbClr val="434343"/>
              </a:solidFill>
              <a:latin typeface="Montserrat"/>
              <a:ea typeface="Montserrat"/>
              <a:cs typeface="Montserrat"/>
              <a:sym typeface="Montserrat"/>
            </a:endParaRPr>
          </a:p>
          <a:p>
            <a:pPr indent="0" lvl="0" marL="0" rtl="0" algn="l">
              <a:spcBef>
                <a:spcPts val="0"/>
              </a:spcBef>
              <a:spcAft>
                <a:spcPts val="0"/>
              </a:spcAft>
              <a:buNone/>
            </a:pPr>
            <a:r>
              <a:rPr b="1" lang="en" sz="2600">
                <a:solidFill>
                  <a:schemeClr val="hlink"/>
                </a:solidFill>
                <a:uFill>
                  <a:noFill/>
                </a:uFill>
                <a:latin typeface="Montserrat"/>
                <a:ea typeface="Montserrat"/>
                <a:cs typeface="Montserrat"/>
                <a:sym typeface="Montserrat"/>
                <a:hlinkClick r:id="rId4"/>
              </a:rPr>
              <a:t>How to contribute</a:t>
            </a:r>
            <a:r>
              <a:rPr b="1" lang="en" sz="2600">
                <a:solidFill>
                  <a:schemeClr val="hlink"/>
                </a:solidFill>
                <a:uFill>
                  <a:noFill/>
                </a:uFill>
                <a:latin typeface="Montserrat"/>
                <a:ea typeface="Montserrat"/>
                <a:cs typeface="Montserrat"/>
                <a:sym typeface="Montserrat"/>
                <a:hlinkClick r:id="rId5"/>
              </a:rPr>
              <a:t>?</a:t>
            </a:r>
            <a:endParaRPr b="1" sz="2600">
              <a:solidFill>
                <a:srgbClr val="434343"/>
              </a:solidFill>
              <a:latin typeface="Montserrat"/>
              <a:ea typeface="Montserrat"/>
              <a:cs typeface="Montserrat"/>
              <a:sym typeface="Montserrat"/>
            </a:endParaRPr>
          </a:p>
          <a:p>
            <a:pPr indent="-361950" lvl="0" marL="457200" rtl="0" algn="l">
              <a:spcBef>
                <a:spcPts val="0"/>
              </a:spcBef>
              <a:spcAft>
                <a:spcPts val="0"/>
              </a:spcAft>
              <a:buClr>
                <a:srgbClr val="282728"/>
              </a:buClr>
              <a:buSzPts val="2100"/>
              <a:buFont typeface="Montserrat"/>
              <a:buAutoNum type="arabicPeriod"/>
            </a:pPr>
            <a:r>
              <a:rPr lang="en" sz="2100">
                <a:solidFill>
                  <a:srgbClr val="282728"/>
                </a:solidFill>
                <a:highlight>
                  <a:srgbClr val="FFFFFF"/>
                </a:highlight>
                <a:latin typeface="Montserrat"/>
                <a:ea typeface="Montserrat"/>
                <a:cs typeface="Montserrat"/>
                <a:sym typeface="Montserrat"/>
              </a:rPr>
              <a:t>Create an issue announcing your plan to add a resource — see </a:t>
            </a:r>
            <a:r>
              <a:rPr lang="en" sz="2100">
                <a:solidFill>
                  <a:schemeClr val="hlink"/>
                </a:solidFill>
                <a:highlight>
                  <a:srgbClr val="FFFFFF"/>
                </a:highlight>
                <a:uFill>
                  <a:noFill/>
                </a:uFill>
                <a:latin typeface="Montserrat"/>
                <a:ea typeface="Montserrat"/>
                <a:cs typeface="Montserrat"/>
                <a:sym typeface="Montserrat"/>
                <a:hlinkClick r:id="rId6"/>
              </a:rPr>
              <a:t>ML+X Nexus Issues</a:t>
            </a:r>
            <a:endParaRPr sz="2100">
              <a:solidFill>
                <a:schemeClr val="hlink"/>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282728"/>
              </a:buClr>
              <a:buSzPts val="2100"/>
              <a:buFont typeface="Montserrat"/>
              <a:buAutoNum type="arabicPeriod"/>
            </a:pPr>
            <a:r>
              <a:rPr lang="en" sz="2100">
                <a:solidFill>
                  <a:srgbClr val="282728"/>
                </a:solidFill>
                <a:highlight>
                  <a:srgbClr val="FFFFFF"/>
                </a:highlight>
                <a:latin typeface="Montserrat"/>
                <a:ea typeface="Montserrat"/>
                <a:cs typeface="Montserrat"/>
                <a:sym typeface="Montserrat"/>
              </a:rPr>
              <a:t>Fork the </a:t>
            </a:r>
            <a:r>
              <a:rPr lang="en" sz="2100">
                <a:solidFill>
                  <a:schemeClr val="hlink"/>
                </a:solidFill>
                <a:highlight>
                  <a:srgbClr val="FFFFFF"/>
                </a:highlight>
                <a:uFill>
                  <a:noFill/>
                </a:uFill>
                <a:latin typeface="Montserrat"/>
                <a:ea typeface="Montserrat"/>
                <a:cs typeface="Montserrat"/>
                <a:sym typeface="Montserrat"/>
                <a:hlinkClick r:id="rId7"/>
              </a:rPr>
              <a:t>ML+X-Nexus repository</a:t>
            </a:r>
            <a:endParaRPr sz="2100">
              <a:solidFill>
                <a:schemeClr val="hlink"/>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282728"/>
              </a:buClr>
              <a:buSzPts val="2100"/>
              <a:buFont typeface="Montserrat"/>
              <a:buAutoNum type="arabicPeriod"/>
            </a:pPr>
            <a:r>
              <a:rPr lang="en" sz="2100">
                <a:solidFill>
                  <a:srgbClr val="282728"/>
                </a:solidFill>
                <a:highlight>
                  <a:srgbClr val="FFFFFF"/>
                </a:highlight>
                <a:latin typeface="Montserrat"/>
                <a:ea typeface="Montserrat"/>
                <a:cs typeface="Montserrat"/>
                <a:sym typeface="Montserrat"/>
              </a:rPr>
              <a:t>Clone the forked repository onto your local machine</a:t>
            </a:r>
            <a:endParaRPr sz="2100">
              <a:solidFill>
                <a:srgbClr val="282728"/>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282728"/>
              </a:buClr>
              <a:buSzPts val="2100"/>
              <a:buFont typeface="Montserrat"/>
              <a:buAutoNum type="arabicPeriod"/>
            </a:pPr>
            <a:r>
              <a:rPr lang="en" sz="2100">
                <a:solidFill>
                  <a:srgbClr val="282728"/>
                </a:solidFill>
                <a:highlight>
                  <a:srgbClr val="FFFFFF"/>
                </a:highlight>
                <a:latin typeface="Montserrat"/>
                <a:ea typeface="Montserrat"/>
                <a:cs typeface="Montserrat"/>
                <a:sym typeface="Montserrat"/>
              </a:rPr>
              <a:t>Create a new branch</a:t>
            </a:r>
            <a:endParaRPr sz="2100">
              <a:solidFill>
                <a:srgbClr val="282728"/>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282728"/>
              </a:buClr>
              <a:buSzPts val="2100"/>
              <a:buFont typeface="Montserrat"/>
              <a:buAutoNum type="arabicPeriod"/>
            </a:pPr>
            <a:r>
              <a:rPr lang="en" sz="2100">
                <a:solidFill>
                  <a:srgbClr val="282728"/>
                </a:solidFill>
                <a:highlight>
                  <a:srgbClr val="FFFFFF"/>
                </a:highlight>
                <a:latin typeface="Montserrat"/>
                <a:ea typeface="Montserrat"/>
                <a:cs typeface="Montserrat"/>
                <a:sym typeface="Montserrat"/>
              </a:rPr>
              <a:t>Write the post, commit and push the changes</a:t>
            </a:r>
            <a:endParaRPr sz="2100">
              <a:solidFill>
                <a:srgbClr val="282728"/>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282728"/>
              </a:buClr>
              <a:buSzPts val="2100"/>
              <a:buFont typeface="Montserrat"/>
              <a:buAutoNum type="arabicPeriod"/>
            </a:pPr>
            <a:r>
              <a:rPr lang="en" sz="2100">
                <a:solidFill>
                  <a:srgbClr val="282728"/>
                </a:solidFill>
                <a:highlight>
                  <a:srgbClr val="FFFFFF"/>
                </a:highlight>
                <a:latin typeface="Montserrat"/>
                <a:ea typeface="Montserrat"/>
                <a:cs typeface="Montserrat"/>
                <a:sym typeface="Montserrat"/>
              </a:rPr>
              <a:t>Make a pull (merge) request</a:t>
            </a:r>
            <a:endParaRPr sz="2100">
              <a:solidFill>
                <a:srgbClr val="282728"/>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t/>
            </a:r>
            <a:endParaRPr sz="2600">
              <a:solidFill>
                <a:srgbClr val="434343"/>
              </a:solidFill>
              <a:latin typeface="Montserrat"/>
              <a:ea typeface="Montserrat"/>
              <a:cs typeface="Montserrat"/>
              <a:sym typeface="Montserrat"/>
            </a:endParaRPr>
          </a:p>
        </p:txBody>
      </p:sp>
      <p:sp>
        <p:nvSpPr>
          <p:cNvPr id="338" name="Google Shape;338;p47"/>
          <p:cNvSpPr txBox="1"/>
          <p:nvPr/>
        </p:nvSpPr>
        <p:spPr>
          <a:xfrm>
            <a:off x="2692200" y="4695775"/>
            <a:ext cx="3759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cap="none" strike="noStrike">
                <a:solidFill>
                  <a:srgbClr val="434343"/>
                </a:solidFill>
                <a:latin typeface="Montserrat"/>
                <a:ea typeface="Montserrat"/>
                <a:cs typeface="Montserrat"/>
                <a:sym typeface="Montserrat"/>
              </a:rPr>
              <a:t>Link to slides</a:t>
            </a:r>
            <a:r>
              <a:rPr lang="en">
                <a:solidFill>
                  <a:schemeClr val="dk1"/>
                </a:solidFill>
                <a:latin typeface="Montserrat"/>
                <a:ea typeface="Montserrat"/>
                <a:cs typeface="Montserrat"/>
                <a:sym typeface="Montserrat"/>
              </a:rPr>
              <a:t>:</a:t>
            </a:r>
            <a:r>
              <a:rPr b="1" i="0" lang="en" cap="none" strike="noStrike">
                <a:solidFill>
                  <a:schemeClr val="dk1"/>
                </a:solidFill>
                <a:latin typeface="Montserrat"/>
                <a:ea typeface="Montserrat"/>
                <a:cs typeface="Montserrat"/>
                <a:sym typeface="Montserrat"/>
              </a:rPr>
              <a:t> </a:t>
            </a:r>
            <a:r>
              <a:rPr b="1" lang="en">
                <a:solidFill>
                  <a:schemeClr val="hlink"/>
                </a:solidFill>
                <a:uFill>
                  <a:noFill/>
                </a:uFill>
                <a:latin typeface="Montserrat"/>
                <a:ea typeface="Montserrat"/>
                <a:cs typeface="Montserrat"/>
                <a:sym typeface="Montserrat"/>
                <a:hlinkClick r:id="rId8"/>
              </a:rPr>
              <a:t>go.wisc.edu/52ya98</a:t>
            </a:r>
            <a:r>
              <a:rPr b="1" lang="en">
                <a:solidFill>
                  <a:schemeClr val="dk1"/>
                </a:solidFill>
                <a:latin typeface="Montserrat"/>
                <a:ea typeface="Montserrat"/>
                <a:cs typeface="Montserrat"/>
                <a:sym typeface="Montserrat"/>
              </a:rPr>
              <a:t> </a:t>
            </a:r>
            <a:endParaRPr b="1" i="0" cap="none" strike="noStrike">
              <a:solidFill>
                <a:srgbClr val="B70101"/>
              </a:solidFill>
              <a:latin typeface="Montserrat"/>
              <a:ea typeface="Montserrat"/>
              <a:cs typeface="Montserrat"/>
              <a:sym typeface="Montserrat"/>
            </a:endParaRPr>
          </a:p>
        </p:txBody>
      </p:sp>
      <p:pic>
        <p:nvPicPr>
          <p:cNvPr id="339" name="Google Shape;339;p47"/>
          <p:cNvPicPr preferRelativeResize="0"/>
          <p:nvPr/>
        </p:nvPicPr>
        <p:blipFill rotWithShape="1">
          <a:blip r:embed="rId9">
            <a:alphaModFix/>
          </a:blip>
          <a:srcRect b="11111" l="0" r="0" t="0"/>
          <a:stretch/>
        </p:blipFill>
        <p:spPr>
          <a:xfrm>
            <a:off x="8365050" y="4393550"/>
            <a:ext cx="674050" cy="663174"/>
          </a:xfrm>
          <a:prstGeom prst="rect">
            <a:avLst/>
          </a:prstGeom>
          <a:noFill/>
          <a:ln>
            <a:noFill/>
          </a:ln>
        </p:spPr>
      </p:pic>
      <p:sp>
        <p:nvSpPr>
          <p:cNvPr id="340" name="Google Shape;340;p47"/>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10"/>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311700" y="325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Resources for Getting Started: Kaggle Notebooks</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sz="800">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ct val="67808"/>
              <a:buFont typeface="Arial"/>
              <a:buNone/>
            </a:pPr>
            <a:r>
              <a:rPr lang="en" sz="1622">
                <a:solidFill>
                  <a:schemeClr val="dk2"/>
                </a:solidFill>
                <a:latin typeface="Montserrat"/>
                <a:ea typeface="Montserrat"/>
                <a:cs typeface="Montserrat"/>
                <a:sym typeface="Montserrat"/>
              </a:rPr>
              <a:t>See Kaggle’s documentation for more information: </a:t>
            </a:r>
            <a:r>
              <a:rPr lang="en" sz="1622">
                <a:solidFill>
                  <a:schemeClr val="accent5"/>
                </a:solidFill>
                <a:uFill>
                  <a:noFill/>
                </a:uFill>
                <a:latin typeface="Montserrat"/>
                <a:ea typeface="Montserrat"/>
                <a:cs typeface="Montserrat"/>
                <a:sym typeface="Montserrat"/>
                <a:hlinkClick r:id="rId3">
                  <a:extLst>
                    <a:ext uri="{A12FA001-AC4F-418D-AE19-62706E023703}">
                      <ahyp:hlinkClr val="tx"/>
                    </a:ext>
                  </a:extLst>
                </a:hlinkClick>
              </a:rPr>
              <a:t>kaggle.com/docs/notebooks</a:t>
            </a:r>
            <a:r>
              <a:rPr lang="en" sz="1622">
                <a:solidFill>
                  <a:schemeClr val="dk2"/>
                </a:solidFill>
                <a:latin typeface="Montserrat"/>
                <a:ea typeface="Montserrat"/>
                <a:cs typeface="Montserrat"/>
                <a:sym typeface="Montserrat"/>
              </a:rPr>
              <a:t> </a:t>
            </a:r>
            <a:endParaRPr sz="3022">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p:txBody>
      </p:sp>
      <p:sp>
        <p:nvSpPr>
          <p:cNvPr id="346" name="Google Shape;346;p48"/>
          <p:cNvSpPr txBox="1"/>
          <p:nvPr>
            <p:ph idx="1" type="body"/>
          </p:nvPr>
        </p:nvSpPr>
        <p:spPr>
          <a:xfrm>
            <a:off x="311700" y="1202125"/>
            <a:ext cx="3999900" cy="3606000"/>
          </a:xfrm>
          <a:prstGeom prst="rect">
            <a:avLst/>
          </a:prstGeom>
        </p:spPr>
        <p:txBody>
          <a:bodyPr anchorCtr="0" anchor="t" bIns="91425" lIns="91425" spcFirstLastPara="1" rIns="91425" wrap="square" tIns="91425">
            <a:normAutofit fontScale="92500"/>
          </a:bodyPr>
          <a:lstStyle/>
          <a:p>
            <a:pPr indent="-328453" lvl="0" marL="457200" rtl="0" algn="l">
              <a:lnSpc>
                <a:spcPct val="150000"/>
              </a:lnSpc>
              <a:spcBef>
                <a:spcPts val="0"/>
              </a:spcBef>
              <a:spcAft>
                <a:spcPts val="0"/>
              </a:spcAft>
              <a:buClr>
                <a:srgbClr val="434343"/>
              </a:buClr>
              <a:buSzPct val="100000"/>
              <a:buFont typeface="Montserrat"/>
              <a:buChar char="●"/>
            </a:pPr>
            <a:r>
              <a:rPr b="1" lang="en" sz="1700">
                <a:solidFill>
                  <a:srgbClr val="434343"/>
                </a:solidFill>
                <a:latin typeface="Montserrat"/>
                <a:ea typeface="Montserrat"/>
                <a:cs typeface="Montserrat"/>
                <a:sym typeface="Montserrat"/>
              </a:rPr>
              <a:t>View your Kaggle notebooks</a:t>
            </a:r>
            <a:endParaRPr b="1" sz="1700">
              <a:solidFill>
                <a:srgbClr val="434343"/>
              </a:solidFill>
              <a:latin typeface="Montserrat"/>
              <a:ea typeface="Montserrat"/>
              <a:cs typeface="Montserrat"/>
              <a:sym typeface="Montserrat"/>
            </a:endParaRPr>
          </a:p>
          <a:p>
            <a:pPr indent="-304958" lvl="1" marL="914400" rtl="0" algn="l">
              <a:lnSpc>
                <a:spcPct val="150000"/>
              </a:lnSpc>
              <a:spcBef>
                <a:spcPts val="0"/>
              </a:spcBef>
              <a:spcAft>
                <a:spcPts val="0"/>
              </a:spcAft>
              <a:buSzPct val="100000"/>
              <a:buFont typeface="Montserrat"/>
              <a:buChar char="○"/>
            </a:pPr>
            <a:r>
              <a:rPr lang="en" sz="1300">
                <a:latin typeface="Montserrat"/>
                <a:ea typeface="Montserrat"/>
                <a:cs typeface="Montserrat"/>
                <a:sym typeface="Montserrat"/>
              </a:rPr>
              <a:t>Code → Your Work </a:t>
            </a:r>
            <a:endParaRPr sz="1300">
              <a:latin typeface="Montserrat"/>
              <a:ea typeface="Montserrat"/>
              <a:cs typeface="Montserrat"/>
              <a:sym typeface="Montserrat"/>
            </a:endParaRPr>
          </a:p>
          <a:p>
            <a:pPr indent="-328453" lvl="0" marL="457200" rtl="0" algn="l">
              <a:lnSpc>
                <a:spcPct val="150000"/>
              </a:lnSpc>
              <a:spcBef>
                <a:spcPts val="0"/>
              </a:spcBef>
              <a:spcAft>
                <a:spcPts val="0"/>
              </a:spcAft>
              <a:buClr>
                <a:srgbClr val="434343"/>
              </a:buClr>
              <a:buSzPct val="100000"/>
              <a:buFont typeface="Montserrat"/>
              <a:buChar char="●"/>
            </a:pPr>
            <a:r>
              <a:rPr b="1" lang="en" sz="1700">
                <a:solidFill>
                  <a:srgbClr val="434343"/>
                </a:solidFill>
                <a:latin typeface="Montserrat"/>
                <a:ea typeface="Montserrat"/>
                <a:cs typeface="Montserrat"/>
                <a:sym typeface="Montserrat"/>
              </a:rPr>
              <a:t>Open a notebook </a:t>
            </a:r>
            <a:endParaRPr b="1" sz="1700">
              <a:solidFill>
                <a:srgbClr val="434343"/>
              </a:solidFill>
              <a:latin typeface="Montserrat"/>
              <a:ea typeface="Montserrat"/>
              <a:cs typeface="Montserrat"/>
              <a:sym typeface="Montserrat"/>
            </a:endParaRPr>
          </a:p>
          <a:p>
            <a:pPr indent="-304958" lvl="1" marL="914400" rtl="0" algn="l">
              <a:lnSpc>
                <a:spcPct val="150000"/>
              </a:lnSpc>
              <a:spcBef>
                <a:spcPts val="0"/>
              </a:spcBef>
              <a:spcAft>
                <a:spcPts val="0"/>
              </a:spcAft>
              <a:buSzPct val="100000"/>
              <a:buFont typeface="Montserrat"/>
              <a:buChar char="○"/>
            </a:pPr>
            <a:r>
              <a:rPr lang="en" sz="1300">
                <a:latin typeface="Montserrat"/>
                <a:ea typeface="Montserrat"/>
                <a:cs typeface="Montserrat"/>
                <a:sym typeface="Montserrat"/>
              </a:rPr>
              <a:t>Code → New Notebook</a:t>
            </a:r>
            <a:endParaRPr sz="1300">
              <a:latin typeface="Montserrat"/>
              <a:ea typeface="Montserrat"/>
              <a:cs typeface="Montserrat"/>
              <a:sym typeface="Montserrat"/>
            </a:endParaRPr>
          </a:p>
          <a:p>
            <a:pPr indent="-328453" lvl="0" marL="457200" rtl="0" algn="l">
              <a:lnSpc>
                <a:spcPct val="150000"/>
              </a:lnSpc>
              <a:spcBef>
                <a:spcPts val="0"/>
              </a:spcBef>
              <a:spcAft>
                <a:spcPts val="0"/>
              </a:spcAft>
              <a:buClr>
                <a:srgbClr val="434343"/>
              </a:buClr>
              <a:buSzPct val="100000"/>
              <a:buFont typeface="Montserrat"/>
              <a:buChar char="●"/>
            </a:pPr>
            <a:r>
              <a:rPr b="1" lang="en" sz="1700">
                <a:solidFill>
                  <a:srgbClr val="434343"/>
                </a:solidFill>
                <a:latin typeface="Montserrat"/>
                <a:ea typeface="Montserrat"/>
                <a:cs typeface="Montserrat"/>
                <a:sym typeface="Montserrat"/>
              </a:rPr>
              <a:t>Upload data to notebook </a:t>
            </a:r>
            <a:endParaRPr b="1" sz="1700">
              <a:solidFill>
                <a:srgbClr val="434343"/>
              </a:solidFill>
              <a:latin typeface="Montserrat"/>
              <a:ea typeface="Montserrat"/>
              <a:cs typeface="Montserrat"/>
              <a:sym typeface="Montserrat"/>
            </a:endParaRPr>
          </a:p>
          <a:p>
            <a:pPr indent="-304958" lvl="1" marL="914400" rtl="0" algn="l">
              <a:lnSpc>
                <a:spcPct val="150000"/>
              </a:lnSpc>
              <a:spcBef>
                <a:spcPts val="0"/>
              </a:spcBef>
              <a:spcAft>
                <a:spcPts val="0"/>
              </a:spcAft>
              <a:buSzPct val="100000"/>
              <a:buFont typeface="Montserrat"/>
              <a:buChar char="○"/>
            </a:pPr>
            <a:r>
              <a:rPr lang="en" sz="1300">
                <a:latin typeface="Montserrat"/>
                <a:ea typeface="Montserrat"/>
                <a:cs typeface="Montserrat"/>
                <a:sym typeface="Montserrat"/>
              </a:rPr>
              <a:t>Add Data → Search for your challenge </a:t>
            </a:r>
            <a:endParaRPr sz="1300">
              <a:latin typeface="Montserrat"/>
              <a:ea typeface="Montserrat"/>
              <a:cs typeface="Montserrat"/>
              <a:sym typeface="Montserrat"/>
            </a:endParaRPr>
          </a:p>
          <a:p>
            <a:pPr indent="-328453" lvl="0" marL="457200" rtl="0" algn="l">
              <a:lnSpc>
                <a:spcPct val="150000"/>
              </a:lnSpc>
              <a:spcBef>
                <a:spcPts val="0"/>
              </a:spcBef>
              <a:spcAft>
                <a:spcPts val="0"/>
              </a:spcAft>
              <a:buClr>
                <a:srgbClr val="434343"/>
              </a:buClr>
              <a:buSzPct val="100000"/>
              <a:buFont typeface="Montserrat"/>
              <a:buChar char="●"/>
            </a:pPr>
            <a:r>
              <a:rPr b="1" lang="en" sz="1700">
                <a:solidFill>
                  <a:srgbClr val="434343"/>
                </a:solidFill>
                <a:latin typeface="Montserrat"/>
                <a:ea typeface="Montserrat"/>
                <a:cs typeface="Montserrat"/>
                <a:sym typeface="Montserrat"/>
              </a:rPr>
              <a:t>Switch from notebook to script</a:t>
            </a:r>
            <a:endParaRPr b="1" sz="1700">
              <a:solidFill>
                <a:srgbClr val="434343"/>
              </a:solidFill>
              <a:latin typeface="Montserrat"/>
              <a:ea typeface="Montserrat"/>
              <a:cs typeface="Montserrat"/>
              <a:sym typeface="Montserrat"/>
            </a:endParaRPr>
          </a:p>
          <a:p>
            <a:pPr indent="-304958" lvl="1" marL="914400" rtl="0" algn="l">
              <a:lnSpc>
                <a:spcPct val="150000"/>
              </a:lnSpc>
              <a:spcBef>
                <a:spcPts val="0"/>
              </a:spcBef>
              <a:spcAft>
                <a:spcPts val="0"/>
              </a:spcAft>
              <a:buSzPct val="100000"/>
              <a:buFont typeface="Montserrat"/>
              <a:buChar char="○"/>
            </a:pPr>
            <a:r>
              <a:rPr lang="en" sz="1300">
                <a:latin typeface="Montserrat"/>
                <a:ea typeface="Montserrat"/>
                <a:cs typeface="Montserrat"/>
                <a:sym typeface="Montserrat"/>
              </a:rPr>
              <a:t>File → Editor type </a:t>
            </a:r>
            <a:endParaRPr sz="1300">
              <a:latin typeface="Montserrat"/>
              <a:ea typeface="Montserrat"/>
              <a:cs typeface="Montserrat"/>
              <a:sym typeface="Montserrat"/>
            </a:endParaRPr>
          </a:p>
          <a:p>
            <a:pPr indent="-328453" lvl="0" marL="457200" rtl="0" algn="l">
              <a:lnSpc>
                <a:spcPct val="150000"/>
              </a:lnSpc>
              <a:spcBef>
                <a:spcPts val="0"/>
              </a:spcBef>
              <a:spcAft>
                <a:spcPts val="0"/>
              </a:spcAft>
              <a:buClr>
                <a:srgbClr val="434343"/>
              </a:buClr>
              <a:buSzPct val="100000"/>
              <a:buFont typeface="Montserrat"/>
              <a:buChar char="●"/>
            </a:pPr>
            <a:r>
              <a:rPr b="1" lang="en" sz="1700">
                <a:solidFill>
                  <a:srgbClr val="434343"/>
                </a:solidFill>
                <a:latin typeface="Montserrat"/>
                <a:ea typeface="Montserrat"/>
                <a:cs typeface="Montserrat"/>
                <a:sym typeface="Montserrat"/>
              </a:rPr>
              <a:t>Download code </a:t>
            </a:r>
            <a:endParaRPr b="1" sz="1700">
              <a:solidFill>
                <a:srgbClr val="434343"/>
              </a:solidFill>
              <a:latin typeface="Montserrat"/>
              <a:ea typeface="Montserrat"/>
              <a:cs typeface="Montserrat"/>
              <a:sym typeface="Montserrat"/>
            </a:endParaRPr>
          </a:p>
          <a:p>
            <a:pPr indent="-304958" lvl="1" marL="914400" rtl="0" algn="l">
              <a:lnSpc>
                <a:spcPct val="150000"/>
              </a:lnSpc>
              <a:spcBef>
                <a:spcPts val="0"/>
              </a:spcBef>
              <a:spcAft>
                <a:spcPts val="0"/>
              </a:spcAft>
              <a:buSzPct val="100000"/>
              <a:buFont typeface="Montserrat"/>
              <a:buChar char="○"/>
            </a:pPr>
            <a:r>
              <a:rPr lang="en" sz="1300">
                <a:latin typeface="Montserrat"/>
                <a:ea typeface="Montserrat"/>
                <a:cs typeface="Montserrat"/>
                <a:sym typeface="Montserrat"/>
              </a:rPr>
              <a:t>Click the vertical three dots and select "Download code" </a:t>
            </a:r>
            <a:endParaRPr sz="1300">
              <a:latin typeface="Montserrat"/>
              <a:ea typeface="Montserrat"/>
              <a:cs typeface="Montserrat"/>
              <a:sym typeface="Montserrat"/>
            </a:endParaRPr>
          </a:p>
        </p:txBody>
      </p:sp>
      <p:sp>
        <p:nvSpPr>
          <p:cNvPr id="347" name="Google Shape;347;p48"/>
          <p:cNvSpPr txBox="1"/>
          <p:nvPr>
            <p:ph idx="2" type="body"/>
          </p:nvPr>
        </p:nvSpPr>
        <p:spPr>
          <a:xfrm>
            <a:off x="4572000" y="1202125"/>
            <a:ext cx="4260300" cy="36060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Clr>
                <a:srgbClr val="434343"/>
              </a:buClr>
              <a:buSzPts val="1700"/>
              <a:buFont typeface="Montserrat"/>
              <a:buChar char="●"/>
            </a:pPr>
            <a:r>
              <a:rPr b="1" lang="en" sz="1700">
                <a:solidFill>
                  <a:srgbClr val="434343"/>
                </a:solidFill>
                <a:latin typeface="Montserrat"/>
                <a:ea typeface="Montserrat"/>
                <a:cs typeface="Montserrat"/>
                <a:sym typeface="Montserrat"/>
              </a:rPr>
              <a:t>Save notebook often!</a:t>
            </a:r>
            <a:endParaRPr b="1" sz="1700">
              <a:solidFill>
                <a:srgbClr val="434343"/>
              </a:solidFill>
              <a:latin typeface="Montserrat"/>
              <a:ea typeface="Montserrat"/>
              <a:cs typeface="Montserrat"/>
              <a:sym typeface="Montserrat"/>
            </a:endParaRPr>
          </a:p>
          <a:p>
            <a:pPr indent="-304800" lvl="1" marL="914400" rtl="0" algn="l">
              <a:lnSpc>
                <a:spcPct val="150000"/>
              </a:lnSpc>
              <a:spcBef>
                <a:spcPts val="0"/>
              </a:spcBef>
              <a:spcAft>
                <a:spcPts val="0"/>
              </a:spcAft>
              <a:buSzPts val="1200"/>
              <a:buFont typeface="Montserrat"/>
              <a:buChar char="○"/>
            </a:pPr>
            <a:r>
              <a:rPr lang="en">
                <a:latin typeface="Montserrat"/>
                <a:ea typeface="Montserrat"/>
                <a:cs typeface="Montserrat"/>
                <a:sym typeface="Montserrat"/>
              </a:rPr>
              <a:t>Save version → Name_YY-MM-DD_HHMM</a:t>
            </a:r>
            <a:endParaRPr>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b="1" lang="en" sz="1700">
                <a:solidFill>
                  <a:srgbClr val="434343"/>
                </a:solidFill>
                <a:latin typeface="Montserrat"/>
                <a:ea typeface="Montserrat"/>
                <a:cs typeface="Montserrat"/>
                <a:sym typeface="Montserrat"/>
              </a:rPr>
              <a:t>Share notebook</a:t>
            </a:r>
            <a:r>
              <a:rPr b="1" lang="en" sz="1700">
                <a:latin typeface="Montserrat"/>
                <a:ea typeface="Montserrat"/>
                <a:cs typeface="Montserrat"/>
                <a:sym typeface="Montserrat"/>
              </a:rPr>
              <a:t> </a:t>
            </a:r>
            <a:endParaRPr b="1" sz="1700">
              <a:latin typeface="Montserrat"/>
              <a:ea typeface="Montserrat"/>
              <a:cs typeface="Montserrat"/>
              <a:sym typeface="Montserrat"/>
            </a:endParaRPr>
          </a:p>
          <a:p>
            <a:pPr indent="-304800" lvl="1" marL="914400" rtl="0" algn="l">
              <a:lnSpc>
                <a:spcPct val="150000"/>
              </a:lnSpc>
              <a:spcBef>
                <a:spcPts val="0"/>
              </a:spcBef>
              <a:spcAft>
                <a:spcPts val="0"/>
              </a:spcAft>
              <a:buSzPts val="1200"/>
              <a:buFont typeface="Montserrat"/>
              <a:buChar char="○"/>
            </a:pPr>
            <a:r>
              <a:rPr lang="en">
                <a:latin typeface="Montserrat"/>
                <a:ea typeface="Montserrat"/>
                <a:cs typeface="Montserrat"/>
                <a:sym typeface="Montserrat"/>
              </a:rPr>
              <a:t>Share → Add collaborators</a:t>
            </a:r>
            <a:endParaRPr>
              <a:latin typeface="Montserrat"/>
              <a:ea typeface="Montserrat"/>
              <a:cs typeface="Montserrat"/>
              <a:sym typeface="Montserrat"/>
            </a:endParaRPr>
          </a:p>
          <a:p>
            <a:pPr indent="-336550" lvl="0" marL="457200" rtl="0" algn="l">
              <a:lnSpc>
                <a:spcPct val="150000"/>
              </a:lnSpc>
              <a:spcBef>
                <a:spcPts val="0"/>
              </a:spcBef>
              <a:spcAft>
                <a:spcPts val="0"/>
              </a:spcAft>
              <a:buClr>
                <a:srgbClr val="434343"/>
              </a:buClr>
              <a:buSzPts val="1700"/>
              <a:buFont typeface="Montserrat"/>
              <a:buChar char="●"/>
            </a:pPr>
            <a:r>
              <a:rPr b="1" lang="en" sz="1700">
                <a:solidFill>
                  <a:srgbClr val="434343"/>
                </a:solidFill>
                <a:latin typeface="Montserrat"/>
                <a:ea typeface="Montserrat"/>
                <a:cs typeface="Montserrat"/>
                <a:sym typeface="Montserrat"/>
              </a:rPr>
              <a:t>Can I work on a notebook with someone else live? </a:t>
            </a:r>
            <a:endParaRPr b="1" sz="1700">
              <a:solidFill>
                <a:srgbClr val="434343"/>
              </a:solidFill>
              <a:latin typeface="Montserrat"/>
              <a:ea typeface="Montserrat"/>
              <a:cs typeface="Montserrat"/>
              <a:sym typeface="Montserrat"/>
            </a:endParaRPr>
          </a:p>
          <a:p>
            <a:pPr indent="-304800" lvl="1" marL="914400" rtl="0" algn="l">
              <a:lnSpc>
                <a:spcPct val="150000"/>
              </a:lnSpc>
              <a:spcBef>
                <a:spcPts val="0"/>
              </a:spcBef>
              <a:spcAft>
                <a:spcPts val="0"/>
              </a:spcAft>
              <a:buSzPts val="1200"/>
              <a:buFont typeface="Montserrat"/>
              <a:buChar char="○"/>
            </a:pPr>
            <a:r>
              <a:rPr lang="en">
                <a:latin typeface="Montserrat"/>
                <a:ea typeface="Montserrat"/>
                <a:cs typeface="Montserrat"/>
                <a:sym typeface="Montserrat"/>
              </a:rPr>
              <a:t>No, collaborators won’t see updates until you save a new version</a:t>
            </a:r>
            <a:endParaRPr>
              <a:latin typeface="Montserrat"/>
              <a:ea typeface="Montserrat"/>
              <a:cs typeface="Montserrat"/>
              <a:sym typeface="Montserrat"/>
            </a:endParaRPr>
          </a:p>
          <a:p>
            <a:pPr indent="-304800" lvl="1" marL="914400" rtl="0" algn="l">
              <a:lnSpc>
                <a:spcPct val="150000"/>
              </a:lnSpc>
              <a:spcBef>
                <a:spcPts val="0"/>
              </a:spcBef>
              <a:spcAft>
                <a:spcPts val="0"/>
              </a:spcAft>
              <a:buSzPts val="1200"/>
              <a:buFont typeface="Montserrat"/>
              <a:buChar char="○"/>
            </a:pPr>
            <a:r>
              <a:rPr lang="en">
                <a:latin typeface="Montserrat"/>
                <a:ea typeface="Montserrat"/>
                <a:cs typeface="Montserrat"/>
                <a:sym typeface="Montserrat"/>
              </a:rPr>
              <a:t>You can sync kaggle notebooks with Git, however</a:t>
            </a:r>
            <a:endParaRPr>
              <a:latin typeface="Montserrat"/>
              <a:ea typeface="Montserrat"/>
              <a:cs typeface="Montserrat"/>
              <a:sym typeface="Montserrat"/>
            </a:endParaRPr>
          </a:p>
        </p:txBody>
      </p:sp>
      <p:sp>
        <p:nvSpPr>
          <p:cNvPr id="348" name="Google Shape;348;p48"/>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4"/>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Cloud Resources</a:t>
            </a:r>
            <a:endParaRPr>
              <a:latin typeface="Montserrat Medium"/>
              <a:ea typeface="Montserrat Medium"/>
              <a:cs typeface="Montserrat Medium"/>
              <a:sym typeface="Montserrat Medium"/>
            </a:endParaRPr>
          </a:p>
        </p:txBody>
      </p:sp>
      <p:sp>
        <p:nvSpPr>
          <p:cNvPr id="354" name="Google Shape;35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AutoNum type="arabicPeriod"/>
            </a:pPr>
            <a:r>
              <a:rPr b="1" lang="en" sz="1600">
                <a:latin typeface="Montserrat"/>
                <a:ea typeface="Montserrat"/>
                <a:cs typeface="Montserrat"/>
                <a:sym typeface="Montserrat"/>
              </a:rPr>
              <a:t>Minimum of $50 in AWS/GCP compute credits per person.</a:t>
            </a:r>
            <a:r>
              <a:rPr lang="en" sz="1600">
                <a:latin typeface="Montserrat"/>
                <a:ea typeface="Montserrat"/>
                <a:cs typeface="Montserrat"/>
                <a:sym typeface="Montserrat"/>
              </a:rPr>
              <a:t> You can apply for more based on project needs.</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b="1" lang="en" sz="1600">
                <a:latin typeface="Montserrat"/>
                <a:ea typeface="Montserrat"/>
                <a:cs typeface="Montserrat"/>
                <a:sym typeface="Montserrat"/>
              </a:rPr>
              <a:t>AWS Workshop on Oct. 9th, 4:30-7:30pm</a:t>
            </a:r>
            <a:br>
              <a:rPr b="1" lang="en" sz="1600">
                <a:latin typeface="Montserrat"/>
                <a:ea typeface="Montserrat"/>
                <a:cs typeface="Montserrat"/>
                <a:sym typeface="Montserrat"/>
              </a:rPr>
            </a:br>
            <a:endParaRPr b="1"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b="1" lang="en" sz="1600">
                <a:latin typeface="Montserrat"/>
                <a:ea typeface="Montserrat"/>
                <a:cs typeface="Montserrat"/>
                <a:sym typeface="Montserrat"/>
              </a:rPr>
              <a:t>GCP Workshop on Oct. 30, 4:30-7:30pm</a:t>
            </a:r>
            <a:br>
              <a:rPr b="1" lang="en" sz="1600">
                <a:latin typeface="Montserrat"/>
                <a:ea typeface="Montserrat"/>
                <a:cs typeface="Montserrat"/>
                <a:sym typeface="Montserrat"/>
              </a:rPr>
            </a:br>
            <a:endParaRPr b="1" sz="16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sz="1600">
                <a:latin typeface="Montserrat"/>
                <a:ea typeface="Montserrat"/>
                <a:cs typeface="Montserrat"/>
                <a:sym typeface="Montserrat"/>
              </a:rPr>
              <a:t>You’ll need to pass a short quiz showing that you are familiar your preferred cloud vendor before gaining access. Workshop materials will be provided</a:t>
            </a:r>
            <a:r>
              <a:rPr lang="en" sz="2000">
                <a:latin typeface="Montserrat"/>
                <a:ea typeface="Montserrat"/>
                <a:cs typeface="Montserrat"/>
                <a:sym typeface="Montserrat"/>
              </a:rPr>
              <a:t>.</a:t>
            </a:r>
            <a:endParaRPr sz="1600">
              <a:latin typeface="Montserrat"/>
              <a:ea typeface="Montserrat"/>
              <a:cs typeface="Montserrat"/>
              <a:sym typeface="Montserrat"/>
            </a:endParaRPr>
          </a:p>
        </p:txBody>
      </p:sp>
      <p:sp>
        <p:nvSpPr>
          <p:cNvPr id="355" name="Google Shape;355;p49"/>
          <p:cNvSpPr txBox="1"/>
          <p:nvPr/>
        </p:nvSpPr>
        <p:spPr>
          <a:xfrm>
            <a:off x="6499500" y="0"/>
            <a:ext cx="26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Slides: </a:t>
            </a:r>
            <a:r>
              <a:rPr b="1" lang="en">
                <a:solidFill>
                  <a:schemeClr val="hlink"/>
                </a:solidFill>
                <a:uFill>
                  <a:noFill/>
                </a:uFill>
                <a:latin typeface="Montserrat"/>
                <a:ea typeface="Montserrat"/>
                <a:cs typeface="Montserrat"/>
                <a:sym typeface="Montserrat"/>
                <a:hlinkClick r:id="rId3"/>
              </a:rPr>
              <a:t>go.wisc.edu/2et35u</a:t>
            </a:r>
            <a:r>
              <a:rPr b="1" lang="en">
                <a:latin typeface="Montserrat"/>
                <a:ea typeface="Montserrat"/>
                <a:cs typeface="Montserrat"/>
                <a:sym typeface="Montserrat"/>
              </a:rPr>
              <a:t> </a:t>
            </a:r>
            <a:endParaRPr b="1">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Other Resources </a:t>
            </a:r>
            <a:endParaRPr>
              <a:latin typeface="Montserrat Medium"/>
              <a:ea typeface="Montserrat Medium"/>
              <a:cs typeface="Montserrat Medium"/>
              <a:sym typeface="Montserrat Medium"/>
            </a:endParaRPr>
          </a:p>
        </p:txBody>
      </p:sp>
      <p:sp>
        <p:nvSpPr>
          <p:cNvPr id="361" name="Google Shape;361;p50"/>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AutoNum type="arabicPeriod"/>
            </a:pPr>
            <a:r>
              <a:rPr lang="en" sz="1600">
                <a:latin typeface="Montserrat"/>
                <a:ea typeface="Montserrat"/>
                <a:cs typeface="Montserrat"/>
                <a:sym typeface="Montserrat"/>
              </a:rPr>
              <a:t>Advisor assigned to each challenge starting next week</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 sz="1600">
                <a:solidFill>
                  <a:schemeClr val="hlink"/>
                </a:solidFill>
                <a:uFill>
                  <a:noFill/>
                </a:uFill>
                <a:latin typeface="Montserrat"/>
                <a:ea typeface="Montserrat"/>
                <a:cs typeface="Montserrat"/>
                <a:sym typeface="Montserrat"/>
                <a:hlinkClick r:id="rId3"/>
              </a:rPr>
              <a:t>Full hackathon community (#mlm25)</a:t>
            </a:r>
            <a:r>
              <a:rPr lang="en" sz="1600">
                <a:latin typeface="Montserrat"/>
                <a:ea typeface="Montserrat"/>
                <a:cs typeface="Montserrat"/>
                <a:sym typeface="Montserrat"/>
              </a:rPr>
              <a:t>: We encourage you to post your questions to our Slack channel, </a:t>
            </a:r>
            <a:r>
              <a:rPr lang="en" sz="1600">
                <a:solidFill>
                  <a:schemeClr val="hlink"/>
                </a:solidFill>
                <a:uFill>
                  <a:noFill/>
                </a:uFill>
                <a:latin typeface="Montserrat"/>
                <a:ea typeface="Montserrat"/>
                <a:cs typeface="Montserrat"/>
                <a:sym typeface="Montserrat"/>
                <a:hlinkClick r:id="rId4"/>
              </a:rPr>
              <a:t>#mlm25</a:t>
            </a:r>
            <a:r>
              <a:rPr lang="en" sz="1600">
                <a:latin typeface="Montserrat"/>
                <a:ea typeface="Montserrat"/>
                <a:cs typeface="Montserrat"/>
                <a:sym typeface="Montserrat"/>
              </a:rPr>
              <a:t> (make sure to </a:t>
            </a:r>
            <a:r>
              <a:rPr lang="en" sz="1600">
                <a:solidFill>
                  <a:schemeClr val="hlink"/>
                </a:solidFill>
                <a:uFill>
                  <a:noFill/>
                </a:uFill>
                <a:latin typeface="Montserrat"/>
                <a:ea typeface="Montserrat"/>
                <a:cs typeface="Montserrat"/>
                <a:sym typeface="Montserrat"/>
                <a:hlinkClick r:id="rId5"/>
              </a:rPr>
              <a:t>join Slack group first</a:t>
            </a:r>
            <a:r>
              <a:rPr lang="en" sz="1600">
                <a:latin typeface="Montserrat"/>
                <a:ea typeface="Montserrat"/>
                <a:cs typeface="Montserrat"/>
                <a:sym typeface="Montserrat"/>
              </a:rPr>
              <a:t>)</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 sz="1600">
                <a:solidFill>
                  <a:schemeClr val="hlink"/>
                </a:solidFill>
                <a:uFill>
                  <a:noFill/>
                </a:uFill>
                <a:latin typeface="Montserrat"/>
                <a:ea typeface="Montserrat"/>
                <a:cs typeface="Montserrat"/>
                <a:sym typeface="Montserrat"/>
                <a:hlinkClick r:id="rId6"/>
              </a:rPr>
              <a:t>Kaggle/learn</a:t>
            </a:r>
            <a:r>
              <a:rPr lang="en" sz="1600">
                <a:latin typeface="Montserrat"/>
                <a:ea typeface="Montserrat"/>
                <a:cs typeface="Montserrat"/>
                <a:sym typeface="Montserrat"/>
              </a:rPr>
              <a:t>: Kaggle provides many tutorials and notebooks on various ML topics</a:t>
            </a:r>
            <a:br>
              <a:rPr lang="en" sz="1600">
                <a:solidFill>
                  <a:schemeClr val="dk1"/>
                </a:solidFill>
                <a:latin typeface="Montserrat"/>
                <a:ea typeface="Montserrat"/>
                <a:cs typeface="Montserrat"/>
                <a:sym typeface="Montserrat"/>
              </a:rPr>
            </a:b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 sz="1600">
                <a:solidFill>
                  <a:schemeClr val="hlink"/>
                </a:solidFill>
                <a:uFill>
                  <a:noFill/>
                </a:uFill>
                <a:latin typeface="Montserrat"/>
                <a:ea typeface="Montserrat"/>
                <a:cs typeface="Montserrat"/>
                <a:sym typeface="Montserrat"/>
                <a:hlinkClick r:id="rId7"/>
              </a:rPr>
              <a:t>ML+Coffee ( 9-11am; 1145 Discovery Building)</a:t>
            </a:r>
            <a:r>
              <a:rPr lang="en" sz="1600">
                <a:solidFill>
                  <a:schemeClr val="dk1"/>
                </a:solidFill>
                <a:latin typeface="Montserrat"/>
                <a:ea typeface="Montserrat"/>
                <a:cs typeface="Montserrat"/>
                <a:sym typeface="Montserrat"/>
              </a:rPr>
              <a:t>: Monthly social &amp; coworking event with other ML practitioners. Plus free coffee/tea! Our next session is Oct. 9-11am. Sign up to discuss your hackathon project: </a:t>
            </a:r>
            <a:r>
              <a:rPr lang="en" sz="1600">
                <a:solidFill>
                  <a:schemeClr val="hlink"/>
                </a:solidFill>
                <a:uFill>
                  <a:noFill/>
                </a:uFill>
                <a:latin typeface="Montserrat"/>
                <a:ea typeface="Montserrat"/>
                <a:cs typeface="Montserrat"/>
                <a:sym typeface="Montserrat"/>
                <a:hlinkClick r:id="rId8"/>
              </a:rPr>
              <a:t>https://forms.gle/F5LYqnY5TMiZrzXW6</a:t>
            </a:r>
            <a:r>
              <a:rPr lang="en" sz="1600">
                <a:solidFill>
                  <a:schemeClr val="dk1"/>
                </a:solidFill>
                <a:latin typeface="Montserrat"/>
                <a:ea typeface="Montserrat"/>
                <a:cs typeface="Montserrat"/>
                <a:sym typeface="Montserrat"/>
              </a:rPr>
              <a:t> </a:t>
            </a:r>
            <a:endParaRPr sz="1600">
              <a:latin typeface="Montserrat"/>
              <a:ea typeface="Montserrat"/>
              <a:cs typeface="Montserrat"/>
              <a:sym typeface="Montserrat"/>
            </a:endParaRPr>
          </a:p>
        </p:txBody>
      </p:sp>
      <p:sp>
        <p:nvSpPr>
          <p:cNvPr id="362" name="Google Shape;362;p50"/>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9"/>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Montserrat Medium"/>
                <a:ea typeface="Montserrat Medium"/>
                <a:cs typeface="Montserrat Medium"/>
                <a:sym typeface="Montserrat Medium"/>
              </a:rPr>
              <a:t>MLM25 — Looking Ahead</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368" name="Google Shape;368;p51"/>
          <p:cNvSpPr txBox="1"/>
          <p:nvPr>
            <p:ph idx="1" type="body"/>
          </p:nvPr>
        </p:nvSpPr>
        <p:spPr>
          <a:xfrm>
            <a:off x="311700" y="874975"/>
            <a:ext cx="8520600" cy="40266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SzPts val="440"/>
              <a:buNone/>
            </a:pPr>
            <a:r>
              <a:t/>
            </a:r>
            <a:endParaRPr sz="2060">
              <a:solidFill>
                <a:srgbClr val="202124"/>
              </a:solidFill>
              <a:highlight>
                <a:srgbClr val="FFFFFF"/>
              </a:highlight>
              <a:latin typeface="Montserrat"/>
              <a:ea typeface="Montserrat"/>
              <a:cs typeface="Montserrat"/>
              <a:sym typeface="Montserrat"/>
            </a:endParaRPr>
          </a:p>
          <a:p>
            <a:pPr indent="-359410" lvl="0" marL="457200" rtl="0" algn="l">
              <a:lnSpc>
                <a:spcPct val="95000"/>
              </a:lnSpc>
              <a:spcBef>
                <a:spcPts val="0"/>
              </a:spcBef>
              <a:spcAft>
                <a:spcPts val="0"/>
              </a:spcAft>
              <a:buClr>
                <a:srgbClr val="202124"/>
              </a:buClr>
              <a:buSzPts val="2060"/>
              <a:buFont typeface="Montserrat"/>
              <a:buAutoNum type="arabicPeriod"/>
            </a:pPr>
            <a:r>
              <a:rPr b="1" lang="en" sz="2060">
                <a:solidFill>
                  <a:srgbClr val="595959"/>
                </a:solidFill>
                <a:highlight>
                  <a:srgbClr val="FFFFFF"/>
                </a:highlight>
                <a:latin typeface="Montserrat"/>
                <a:ea typeface="Montserrat"/>
                <a:cs typeface="Montserrat"/>
                <a:sym typeface="Montserrat"/>
              </a:rPr>
              <a:t>9/18 (Thur), 4:30-6:30pm</a:t>
            </a:r>
            <a:r>
              <a:rPr lang="en" sz="2060">
                <a:solidFill>
                  <a:srgbClr val="202124"/>
                </a:solidFill>
                <a:highlight>
                  <a:srgbClr val="FFFFFF"/>
                </a:highlight>
                <a:latin typeface="Montserrat"/>
                <a:ea typeface="Montserrat"/>
                <a:cs typeface="Montserrat"/>
                <a:sym typeface="Montserrat"/>
              </a:rPr>
              <a:t>: Sprint 1 + EDA &amp; Reproducible ML</a:t>
            </a:r>
            <a:endParaRPr sz="2060">
              <a:solidFill>
                <a:srgbClr val="202124"/>
              </a:solidFill>
              <a:highlight>
                <a:srgbClr val="FFFFFF"/>
              </a:highlight>
              <a:latin typeface="Montserrat"/>
              <a:ea typeface="Montserrat"/>
              <a:cs typeface="Montserrat"/>
              <a:sym typeface="Montserrat"/>
            </a:endParaRPr>
          </a:p>
          <a:p>
            <a:pPr indent="-359410" lvl="1" marL="914400" rtl="0" algn="l">
              <a:lnSpc>
                <a:spcPct val="95000"/>
              </a:lnSpc>
              <a:spcBef>
                <a:spcPts val="0"/>
              </a:spcBef>
              <a:spcAft>
                <a:spcPts val="0"/>
              </a:spcAft>
              <a:buClr>
                <a:schemeClr val="dk1"/>
              </a:buClr>
              <a:buSzPts val="2060"/>
              <a:buAutoNum type="alphaLcPeriod"/>
            </a:pPr>
            <a:r>
              <a:rPr lang="en" sz="2060">
                <a:solidFill>
                  <a:srgbClr val="595959"/>
                </a:solidFill>
                <a:highlight>
                  <a:srgbClr val="FFFFFF"/>
                </a:highlight>
                <a:latin typeface="Montserrat"/>
                <a:ea typeface="Montserrat"/>
                <a:cs typeface="Montserrat"/>
                <a:sym typeface="Montserrat"/>
              </a:rPr>
              <a:t> </a:t>
            </a:r>
            <a:r>
              <a:rPr b="1" lang="en" sz="2060">
                <a:solidFill>
                  <a:srgbClr val="595959"/>
                </a:solidFill>
                <a:highlight>
                  <a:schemeClr val="lt1"/>
                </a:highlight>
                <a:latin typeface="Montserrat"/>
                <a:ea typeface="Montserrat"/>
                <a:cs typeface="Montserrat"/>
                <a:sym typeface="Montserrat"/>
              </a:rPr>
              <a:t>11:59PM</a:t>
            </a:r>
            <a:r>
              <a:rPr b="1" lang="en" sz="2060">
                <a:solidFill>
                  <a:srgbClr val="434343"/>
                </a:solidFill>
                <a:highlight>
                  <a:schemeClr val="lt1"/>
                </a:highlight>
                <a:latin typeface="Montserrat"/>
                <a:ea typeface="Montserrat"/>
                <a:cs typeface="Montserrat"/>
                <a:sym typeface="Montserrat"/>
              </a:rPr>
              <a:t>: </a:t>
            </a:r>
            <a:r>
              <a:rPr b="1" lang="en" sz="2060">
                <a:solidFill>
                  <a:srgbClr val="980000"/>
                </a:solidFill>
                <a:highlight>
                  <a:schemeClr val="lt1"/>
                </a:highlight>
                <a:latin typeface="Montserrat"/>
                <a:ea typeface="Montserrat"/>
                <a:cs typeface="Montserrat"/>
                <a:sym typeface="Montserrat"/>
              </a:rPr>
              <a:t>Deadline to form team </a:t>
            </a:r>
            <a:r>
              <a:rPr lang="en" sz="2060">
                <a:solidFill>
                  <a:srgbClr val="980000"/>
                </a:solidFill>
                <a:highlight>
                  <a:schemeClr val="lt1"/>
                </a:highlight>
                <a:latin typeface="Montserrat"/>
                <a:ea typeface="Montserrat"/>
                <a:cs typeface="Montserrat"/>
                <a:sym typeface="Montserrat"/>
              </a:rPr>
              <a:t>(sooner is better)</a:t>
            </a:r>
            <a:endParaRPr sz="2060">
              <a:solidFill>
                <a:srgbClr val="202124"/>
              </a:solidFill>
              <a:highlight>
                <a:srgbClr val="FFFFFF"/>
              </a:highlight>
              <a:latin typeface="Montserrat"/>
              <a:ea typeface="Montserrat"/>
              <a:cs typeface="Montserrat"/>
              <a:sym typeface="Montserrat"/>
            </a:endParaRPr>
          </a:p>
          <a:p>
            <a:pPr indent="0" lvl="0" marL="457200" rtl="0" algn="l">
              <a:lnSpc>
                <a:spcPct val="95000"/>
              </a:lnSpc>
              <a:spcBef>
                <a:spcPts val="0"/>
              </a:spcBef>
              <a:spcAft>
                <a:spcPts val="0"/>
              </a:spcAft>
              <a:buSzPts val="440"/>
              <a:buNone/>
            </a:pPr>
            <a:br>
              <a:rPr lang="en" sz="2060">
                <a:solidFill>
                  <a:srgbClr val="202124"/>
                </a:solidFill>
                <a:highlight>
                  <a:srgbClr val="FFFFFF"/>
                </a:highlight>
                <a:latin typeface="Montserrat"/>
                <a:ea typeface="Montserrat"/>
                <a:cs typeface="Montserrat"/>
                <a:sym typeface="Montserrat"/>
              </a:rPr>
            </a:br>
            <a:endParaRPr sz="2060">
              <a:solidFill>
                <a:srgbClr val="202124"/>
              </a:solidFill>
              <a:highlight>
                <a:srgbClr val="FFFFFF"/>
              </a:highlight>
              <a:latin typeface="Montserrat"/>
              <a:ea typeface="Montserrat"/>
              <a:cs typeface="Montserrat"/>
              <a:sym typeface="Montserrat"/>
            </a:endParaRPr>
          </a:p>
          <a:p>
            <a:pPr indent="-359410" lvl="0" marL="457200" rtl="0" algn="l">
              <a:lnSpc>
                <a:spcPct val="95000"/>
              </a:lnSpc>
              <a:spcBef>
                <a:spcPts val="0"/>
              </a:spcBef>
              <a:spcAft>
                <a:spcPts val="0"/>
              </a:spcAft>
              <a:buClr>
                <a:srgbClr val="202124"/>
              </a:buClr>
              <a:buSzPts val="2060"/>
              <a:buFont typeface="Montserrat"/>
              <a:buAutoNum type="arabicPeriod"/>
            </a:pPr>
            <a:r>
              <a:rPr b="1" lang="en" sz="2060">
                <a:solidFill>
                  <a:srgbClr val="595959"/>
                </a:solidFill>
                <a:highlight>
                  <a:srgbClr val="FFFFFF"/>
                </a:highlight>
                <a:latin typeface="Montserrat"/>
                <a:ea typeface="Montserrat"/>
                <a:cs typeface="Montserrat"/>
                <a:sym typeface="Montserrat"/>
              </a:rPr>
              <a:t>9/25 (Thur), 4:30-6:30pm</a:t>
            </a:r>
            <a:r>
              <a:rPr lang="en" sz="2060">
                <a:solidFill>
                  <a:srgbClr val="202124"/>
                </a:solidFill>
                <a:highlight>
                  <a:srgbClr val="FFFFFF"/>
                </a:highlight>
                <a:latin typeface="Montserrat"/>
                <a:ea typeface="Montserrat"/>
                <a:cs typeface="Montserrat"/>
                <a:sym typeface="Montserrat"/>
              </a:rPr>
              <a:t>: Sprint 2 + U-Net Demo</a:t>
            </a:r>
            <a:br>
              <a:rPr lang="en" sz="2060">
                <a:solidFill>
                  <a:srgbClr val="202124"/>
                </a:solidFill>
                <a:highlight>
                  <a:srgbClr val="FFFFFF"/>
                </a:highlight>
                <a:latin typeface="Montserrat"/>
                <a:ea typeface="Montserrat"/>
                <a:cs typeface="Montserrat"/>
                <a:sym typeface="Montserrat"/>
              </a:rPr>
            </a:br>
            <a:br>
              <a:rPr lang="en" sz="2060">
                <a:solidFill>
                  <a:srgbClr val="202124"/>
                </a:solidFill>
                <a:highlight>
                  <a:srgbClr val="FFFFFF"/>
                </a:highlight>
                <a:latin typeface="Montserrat"/>
                <a:ea typeface="Montserrat"/>
                <a:cs typeface="Montserrat"/>
                <a:sym typeface="Montserrat"/>
              </a:rPr>
            </a:br>
            <a:endParaRPr sz="2060">
              <a:solidFill>
                <a:srgbClr val="202124"/>
              </a:solidFill>
              <a:highlight>
                <a:srgbClr val="FFFFFF"/>
              </a:highlight>
              <a:latin typeface="Montserrat"/>
              <a:ea typeface="Montserrat"/>
              <a:cs typeface="Montserrat"/>
              <a:sym typeface="Montserrat"/>
            </a:endParaRPr>
          </a:p>
          <a:p>
            <a:pPr indent="-359410" lvl="0" marL="457200" rtl="0" algn="l">
              <a:lnSpc>
                <a:spcPct val="95000"/>
              </a:lnSpc>
              <a:spcBef>
                <a:spcPts val="0"/>
              </a:spcBef>
              <a:spcAft>
                <a:spcPts val="0"/>
              </a:spcAft>
              <a:buClr>
                <a:srgbClr val="202124"/>
              </a:buClr>
              <a:buSzPts val="2060"/>
              <a:buFont typeface="Montserrat"/>
              <a:buAutoNum type="arabicPeriod"/>
            </a:pPr>
            <a:r>
              <a:rPr b="1" lang="en" sz="2060">
                <a:solidFill>
                  <a:srgbClr val="595959"/>
                </a:solidFill>
                <a:highlight>
                  <a:srgbClr val="FFFFFF"/>
                </a:highlight>
                <a:latin typeface="Montserrat"/>
                <a:ea typeface="Montserrat"/>
                <a:cs typeface="Montserrat"/>
                <a:sym typeface="Montserrat"/>
              </a:rPr>
              <a:t>10/2 (Thur)</a:t>
            </a:r>
            <a:r>
              <a:rPr lang="en" sz="2060">
                <a:solidFill>
                  <a:srgbClr val="202124"/>
                </a:solidFill>
                <a:highlight>
                  <a:srgbClr val="FFFFFF"/>
                </a:highlight>
                <a:latin typeface="Montserrat"/>
                <a:ea typeface="Montserrat"/>
                <a:cs typeface="Montserrat"/>
                <a:sym typeface="Montserrat"/>
              </a:rPr>
              <a:t>: </a:t>
            </a:r>
            <a:r>
              <a:rPr b="1" lang="en" sz="2060">
                <a:solidFill>
                  <a:srgbClr val="980000"/>
                </a:solidFill>
                <a:highlight>
                  <a:srgbClr val="FFFFFF"/>
                </a:highlight>
                <a:latin typeface="Montserrat"/>
                <a:ea typeface="Montserrat"/>
                <a:cs typeface="Montserrat"/>
                <a:sym typeface="Montserrat"/>
              </a:rPr>
              <a:t>Exploratory data analysis presentations</a:t>
            </a:r>
            <a:endParaRPr b="1" sz="2060">
              <a:solidFill>
                <a:srgbClr val="980000"/>
              </a:solidFill>
              <a:highlight>
                <a:srgbClr val="FFFFFF"/>
              </a:highlight>
              <a:latin typeface="Montserrat"/>
              <a:ea typeface="Montserrat"/>
              <a:cs typeface="Montserrat"/>
              <a:sym typeface="Montserrat"/>
            </a:endParaRPr>
          </a:p>
          <a:p>
            <a:pPr indent="0" lvl="0" marL="0" rtl="0" algn="l">
              <a:lnSpc>
                <a:spcPct val="95000"/>
              </a:lnSpc>
              <a:spcBef>
                <a:spcPts val="0"/>
              </a:spcBef>
              <a:spcAft>
                <a:spcPts val="0"/>
              </a:spcAft>
              <a:buNone/>
            </a:pPr>
            <a:r>
              <a:t/>
            </a:r>
            <a:endParaRPr sz="2060">
              <a:solidFill>
                <a:srgbClr val="202124"/>
              </a:solidFill>
              <a:highlight>
                <a:srgbClr val="FFFFFF"/>
              </a:highlight>
              <a:latin typeface="Montserrat"/>
              <a:ea typeface="Montserrat"/>
              <a:cs typeface="Montserrat"/>
              <a:sym typeface="Montserrat"/>
            </a:endParaRPr>
          </a:p>
          <a:p>
            <a:pPr indent="0" lvl="0" marL="0" rtl="0" algn="l">
              <a:lnSpc>
                <a:spcPct val="95000"/>
              </a:lnSpc>
              <a:spcBef>
                <a:spcPts val="0"/>
              </a:spcBef>
              <a:spcAft>
                <a:spcPts val="0"/>
              </a:spcAft>
              <a:buNone/>
            </a:pPr>
            <a:br>
              <a:rPr lang="en" sz="2060">
                <a:solidFill>
                  <a:srgbClr val="202124"/>
                </a:solidFill>
                <a:highlight>
                  <a:srgbClr val="FFFFFF"/>
                </a:highlight>
                <a:latin typeface="Montserrat"/>
                <a:ea typeface="Montserrat"/>
                <a:cs typeface="Montserrat"/>
                <a:sym typeface="Montserrat"/>
              </a:rPr>
            </a:br>
            <a:endParaRPr sz="2060">
              <a:solidFill>
                <a:srgbClr val="202124"/>
              </a:solidFill>
              <a:highlight>
                <a:srgbClr val="FFFFFF"/>
              </a:highlight>
              <a:latin typeface="Montserrat"/>
              <a:ea typeface="Montserrat"/>
              <a:cs typeface="Montserrat"/>
              <a:sym typeface="Montserrat"/>
            </a:endParaRPr>
          </a:p>
          <a:p>
            <a:pPr indent="0" lvl="0" marL="0" rtl="0" algn="l">
              <a:lnSpc>
                <a:spcPct val="95000"/>
              </a:lnSpc>
              <a:spcBef>
                <a:spcPts val="0"/>
              </a:spcBef>
              <a:spcAft>
                <a:spcPts val="0"/>
              </a:spcAft>
              <a:buNone/>
            </a:pPr>
            <a:r>
              <a:rPr b="1" lang="en" sz="2560">
                <a:solidFill>
                  <a:srgbClr val="434343"/>
                </a:solidFill>
                <a:highlight>
                  <a:srgbClr val="FFFFFF"/>
                </a:highlight>
                <a:latin typeface="Montserrat"/>
                <a:ea typeface="Montserrat"/>
                <a:cs typeface="Montserrat"/>
                <a:sym typeface="Montserrat"/>
              </a:rPr>
              <a:t>Full schedule: </a:t>
            </a:r>
            <a:r>
              <a:rPr b="1" lang="en" sz="2560">
                <a:solidFill>
                  <a:schemeClr val="hlink"/>
                </a:solidFill>
                <a:highlight>
                  <a:srgbClr val="FFFFFF"/>
                </a:highlight>
                <a:uFill>
                  <a:noFill/>
                </a:uFill>
                <a:latin typeface="Montserrat"/>
                <a:ea typeface="Montserrat"/>
                <a:cs typeface="Montserrat"/>
                <a:sym typeface="Montserrat"/>
                <a:hlinkClick r:id="rId3"/>
              </a:rPr>
              <a:t>ml-marathon.wisc.edu/schedule/</a:t>
            </a:r>
            <a:r>
              <a:rPr b="1" lang="en" sz="2560">
                <a:solidFill>
                  <a:srgbClr val="434343"/>
                </a:solidFill>
                <a:highlight>
                  <a:srgbClr val="FFFFFF"/>
                </a:highlight>
                <a:latin typeface="Montserrat"/>
                <a:ea typeface="Montserrat"/>
                <a:cs typeface="Montserrat"/>
                <a:sym typeface="Montserrat"/>
              </a:rPr>
              <a:t> </a:t>
            </a:r>
            <a:endParaRPr sz="2560"/>
          </a:p>
        </p:txBody>
      </p:sp>
      <p:sp>
        <p:nvSpPr>
          <p:cNvPr id="369" name="Google Shape;369;p51"/>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4"/>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177950"/>
            <a:ext cx="8520600" cy="572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960"/>
              <a:buNone/>
            </a:pPr>
            <a:r>
              <a:rPr lang="en" sz="2660">
                <a:latin typeface="Montserrat Medium"/>
                <a:ea typeface="Montserrat Medium"/>
                <a:cs typeface="Montserrat Medium"/>
                <a:sym typeface="Montserrat Medium"/>
              </a:rPr>
              <a:t>Tonight’s Agenda</a:t>
            </a:r>
            <a:endParaRPr sz="2660">
              <a:latin typeface="Montserrat Medium"/>
              <a:ea typeface="Montserrat Medium"/>
              <a:cs typeface="Montserrat Medium"/>
              <a:sym typeface="Montserrat Medium"/>
            </a:endParaRPr>
          </a:p>
        </p:txBody>
      </p:sp>
      <p:sp>
        <p:nvSpPr>
          <p:cNvPr id="103" name="Google Shape;103;p19"/>
          <p:cNvSpPr txBox="1"/>
          <p:nvPr>
            <p:ph idx="1" type="body"/>
          </p:nvPr>
        </p:nvSpPr>
        <p:spPr>
          <a:xfrm>
            <a:off x="727150" y="937100"/>
            <a:ext cx="5830200" cy="34164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640"/>
              </a:spcBef>
              <a:spcAft>
                <a:spcPts val="0"/>
              </a:spcAft>
              <a:buClr>
                <a:srgbClr val="434343"/>
              </a:buClr>
              <a:buSzPts val="2000"/>
              <a:buFont typeface="Montserrat"/>
              <a:buAutoNum type="arabicPeriod"/>
            </a:pPr>
            <a:r>
              <a:rPr lang="en" sz="2000">
                <a:solidFill>
                  <a:srgbClr val="434343"/>
                </a:solidFill>
                <a:latin typeface="Montserrat"/>
                <a:ea typeface="Montserrat"/>
                <a:cs typeface="Montserrat"/>
                <a:sym typeface="Montserrat"/>
              </a:rPr>
              <a:t>Motivation </a:t>
            </a:r>
            <a:br>
              <a:rPr lang="en" sz="2000">
                <a:solidFill>
                  <a:srgbClr val="434343"/>
                </a:solidFill>
                <a:latin typeface="Montserrat"/>
                <a:ea typeface="Montserrat"/>
                <a:cs typeface="Montserrat"/>
                <a:sym typeface="Montserrat"/>
              </a:rPr>
            </a:br>
            <a:endParaRPr sz="2000">
              <a:solidFill>
                <a:srgbClr val="434343"/>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434343"/>
              </a:buClr>
              <a:buSzPts val="2000"/>
              <a:buFont typeface="Montserrat"/>
              <a:buAutoNum type="arabicPeriod"/>
            </a:pPr>
            <a:r>
              <a:rPr lang="en" sz="2000">
                <a:solidFill>
                  <a:srgbClr val="434343"/>
                </a:solidFill>
                <a:latin typeface="Montserrat"/>
                <a:ea typeface="Montserrat"/>
                <a:cs typeface="Montserrat"/>
                <a:sym typeface="Montserrat"/>
              </a:rPr>
              <a:t>Logistics</a:t>
            </a:r>
            <a:br>
              <a:rPr lang="en" sz="2000">
                <a:solidFill>
                  <a:srgbClr val="434343"/>
                </a:solidFill>
                <a:latin typeface="Montserrat"/>
                <a:ea typeface="Montserrat"/>
                <a:cs typeface="Montserrat"/>
                <a:sym typeface="Montserrat"/>
              </a:rPr>
            </a:br>
            <a:endParaRPr sz="2000">
              <a:solidFill>
                <a:srgbClr val="434343"/>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434343"/>
              </a:buClr>
              <a:buSzPts val="2000"/>
              <a:buFont typeface="Montserrat"/>
              <a:buAutoNum type="arabicPeriod"/>
            </a:pPr>
            <a:r>
              <a:rPr lang="en" sz="2000">
                <a:solidFill>
                  <a:srgbClr val="434343"/>
                </a:solidFill>
                <a:latin typeface="Montserrat"/>
                <a:ea typeface="Montserrat"/>
                <a:cs typeface="Montserrat"/>
                <a:sym typeface="Montserrat"/>
              </a:rPr>
              <a:t>Overview of projects</a:t>
            </a:r>
            <a:br>
              <a:rPr lang="en" sz="2000">
                <a:solidFill>
                  <a:srgbClr val="434343"/>
                </a:solidFill>
                <a:latin typeface="Montserrat"/>
                <a:ea typeface="Montserrat"/>
                <a:cs typeface="Montserrat"/>
                <a:sym typeface="Montserrat"/>
              </a:rPr>
            </a:br>
            <a:endParaRPr sz="2000">
              <a:solidFill>
                <a:srgbClr val="434343"/>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434343"/>
              </a:buClr>
              <a:buSzPts val="2000"/>
              <a:buFont typeface="Montserrat"/>
              <a:buAutoNum type="arabicPeriod"/>
            </a:pPr>
            <a:r>
              <a:rPr lang="en" sz="2000">
                <a:solidFill>
                  <a:srgbClr val="434343"/>
                </a:solidFill>
                <a:latin typeface="Montserrat"/>
                <a:ea typeface="Montserrat"/>
                <a:cs typeface="Montserrat"/>
                <a:sym typeface="Montserrat"/>
              </a:rPr>
              <a:t>Find your team!</a:t>
            </a:r>
            <a:br>
              <a:rPr lang="en" sz="2000">
                <a:solidFill>
                  <a:srgbClr val="434343"/>
                </a:solidFill>
                <a:latin typeface="Montserrat"/>
                <a:ea typeface="Montserrat"/>
                <a:cs typeface="Montserrat"/>
                <a:sym typeface="Montserrat"/>
              </a:rPr>
            </a:br>
            <a:endParaRPr sz="2000">
              <a:solidFill>
                <a:srgbClr val="434343"/>
              </a:solidFill>
              <a:latin typeface="Montserrat"/>
              <a:ea typeface="Montserrat"/>
              <a:cs typeface="Montserrat"/>
              <a:sym typeface="Montserrat"/>
            </a:endParaRPr>
          </a:p>
          <a:p>
            <a:pPr indent="-355600" lvl="0" marL="457200" rtl="0" algn="l">
              <a:spcBef>
                <a:spcPts val="0"/>
              </a:spcBef>
              <a:spcAft>
                <a:spcPts val="0"/>
              </a:spcAft>
              <a:buClr>
                <a:srgbClr val="434343"/>
              </a:buClr>
              <a:buSzPts val="2000"/>
              <a:buFont typeface="Montserrat"/>
              <a:buAutoNum type="arabicPeriod"/>
            </a:pPr>
            <a:r>
              <a:rPr lang="en" sz="2000">
                <a:solidFill>
                  <a:srgbClr val="434343"/>
                </a:solidFill>
                <a:latin typeface="Montserrat"/>
                <a:ea typeface="Montserrat"/>
                <a:cs typeface="Montserrat"/>
                <a:sym typeface="Montserrat"/>
              </a:rPr>
              <a:t>Resources for getting started</a:t>
            </a:r>
            <a:endParaRPr sz="2000">
              <a:solidFill>
                <a:srgbClr val="434343"/>
              </a:solidFill>
              <a:latin typeface="Montserrat"/>
              <a:ea typeface="Montserrat"/>
              <a:cs typeface="Montserrat"/>
              <a:sym typeface="Montserrat"/>
            </a:endParaRPr>
          </a:p>
        </p:txBody>
      </p:sp>
      <p:sp>
        <p:nvSpPr>
          <p:cNvPr id="104" name="Google Shape;104;p19"/>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3"/>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177950"/>
            <a:ext cx="8520600" cy="572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960"/>
              <a:buNone/>
            </a:pPr>
            <a:r>
              <a:rPr lang="en" sz="2660">
                <a:latin typeface="Montserrat Medium"/>
                <a:ea typeface="Montserrat Medium"/>
                <a:cs typeface="Montserrat Medium"/>
                <a:sym typeface="Montserrat Medium"/>
              </a:rPr>
              <a:t>Motivation – Why MLM25</a:t>
            </a:r>
            <a:endParaRPr sz="2660">
              <a:latin typeface="Montserrat Medium"/>
              <a:ea typeface="Montserrat Medium"/>
              <a:cs typeface="Montserrat Medium"/>
              <a:sym typeface="Montserrat Medium"/>
            </a:endParaRPr>
          </a:p>
        </p:txBody>
      </p:sp>
      <p:sp>
        <p:nvSpPr>
          <p:cNvPr id="110" name="Google Shape;110;p20"/>
          <p:cNvSpPr txBox="1"/>
          <p:nvPr>
            <p:ph idx="1" type="body"/>
          </p:nvPr>
        </p:nvSpPr>
        <p:spPr>
          <a:xfrm>
            <a:off x="498175" y="937100"/>
            <a:ext cx="7973400" cy="41433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1200"/>
              </a:spcBef>
              <a:spcAft>
                <a:spcPts val="0"/>
              </a:spcAft>
              <a:buClr>
                <a:srgbClr val="595959"/>
              </a:buClr>
              <a:buSzPts val="1600"/>
              <a:buFont typeface="Montserrat"/>
              <a:buChar char="●"/>
            </a:pPr>
            <a:r>
              <a:rPr b="1" lang="en" sz="1600">
                <a:solidFill>
                  <a:srgbClr val="434343"/>
                </a:solidFill>
                <a:latin typeface="Montserrat"/>
                <a:ea typeface="Montserrat"/>
                <a:cs typeface="Montserrat"/>
                <a:sym typeface="Montserrat"/>
              </a:rPr>
              <a:t>Rapid exposure to diverse methods and application areas</a:t>
            </a:r>
            <a:r>
              <a:rPr lang="en" sz="1600">
                <a:solidFill>
                  <a:srgbClr val="434343"/>
                </a:solidFill>
                <a:latin typeface="Montserrat"/>
                <a:ea typeface="Montserrat"/>
                <a:cs typeface="Montserrat"/>
                <a:sym typeface="Montserrat"/>
              </a:rPr>
              <a:t>.</a:t>
            </a:r>
            <a:r>
              <a:rPr lang="en" sz="1600">
                <a:solidFill>
                  <a:schemeClr val="dk1"/>
                </a:solidFill>
                <a:latin typeface="Montserrat"/>
                <a:ea typeface="Montserrat"/>
                <a:cs typeface="Montserrat"/>
                <a:sym typeface="Montserrat"/>
              </a:rPr>
              <a:t> Sharing across </a:t>
            </a:r>
            <a:r>
              <a:rPr lang="en" sz="1600">
                <a:solidFill>
                  <a:schemeClr val="dk1"/>
                </a:solidFill>
                <a:latin typeface="Montserrat"/>
                <a:ea typeface="Montserrat"/>
                <a:cs typeface="Montserrat"/>
                <a:sym typeface="Montserrat"/>
              </a:rPr>
              <a:t>projects </a:t>
            </a:r>
            <a:r>
              <a:rPr lang="en" sz="1600">
                <a:solidFill>
                  <a:schemeClr val="dk1"/>
                </a:solidFill>
                <a:latin typeface="Montserrat"/>
                <a:ea typeface="Montserrat"/>
                <a:cs typeface="Montserrat"/>
                <a:sym typeface="Montserrat"/>
              </a:rPr>
              <a:t>sparks insights no single project could.</a:t>
            </a:r>
            <a:br>
              <a:rPr lang="en">
                <a:solidFill>
                  <a:schemeClr val="dk1"/>
                </a:solidFill>
                <a:latin typeface="Montserrat"/>
                <a:ea typeface="Montserrat"/>
                <a:cs typeface="Montserrat"/>
                <a:sym typeface="Montserrat"/>
              </a:rPr>
            </a:br>
            <a:br>
              <a:rPr lang="en">
                <a:solidFill>
                  <a:schemeClr val="dk1"/>
                </a:solidFill>
                <a:latin typeface="Montserrat"/>
                <a:ea typeface="Montserrat"/>
                <a:cs typeface="Montserrat"/>
                <a:sym typeface="Montserrat"/>
              </a:rPr>
            </a:br>
            <a:endParaRPr sz="600">
              <a:solidFill>
                <a:schemeClr val="dk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595959"/>
              </a:buClr>
              <a:buSzPts val="1600"/>
              <a:buFont typeface="Montserrat"/>
              <a:buChar char="●"/>
            </a:pPr>
            <a:r>
              <a:rPr b="1" lang="en" sz="1600">
                <a:solidFill>
                  <a:srgbClr val="434343"/>
                </a:solidFill>
                <a:latin typeface="Montserrat"/>
                <a:ea typeface="Montserrat"/>
                <a:cs typeface="Montserrat"/>
                <a:sym typeface="Montserrat"/>
              </a:rPr>
              <a:t>A testbed for real use cases</a:t>
            </a:r>
            <a:r>
              <a:rPr lang="en" sz="1600">
                <a:solidFill>
                  <a:schemeClr val="dk1"/>
                </a:solidFill>
                <a:latin typeface="Montserrat"/>
                <a:ea typeface="Montserrat"/>
                <a:cs typeface="Montserrat"/>
                <a:sym typeface="Montserrat"/>
              </a:rPr>
              <a:t>: Challenges mirror ML/AI problems at UW–Madison, industry, and beyond</a:t>
            </a:r>
            <a:br>
              <a:rPr lang="en" sz="1300">
                <a:solidFill>
                  <a:schemeClr val="dk1"/>
                </a:solidFill>
                <a:latin typeface="Montserrat"/>
                <a:ea typeface="Montserrat"/>
                <a:cs typeface="Montserrat"/>
                <a:sym typeface="Montserrat"/>
              </a:rPr>
            </a:br>
            <a:br>
              <a:rPr lang="en" sz="1300">
                <a:solidFill>
                  <a:schemeClr val="dk1"/>
                </a:solidFill>
                <a:latin typeface="Montserrat"/>
                <a:ea typeface="Montserrat"/>
                <a:cs typeface="Montserrat"/>
                <a:sym typeface="Montserrat"/>
              </a:rPr>
            </a:br>
            <a:endParaRPr sz="600">
              <a:solidFill>
                <a:schemeClr val="dk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595959"/>
              </a:buClr>
              <a:buSzPts val="1600"/>
              <a:buFont typeface="Montserrat"/>
              <a:buChar char="●"/>
            </a:pPr>
            <a:r>
              <a:rPr b="1" lang="en" sz="1600">
                <a:solidFill>
                  <a:srgbClr val="434343"/>
                </a:solidFill>
                <a:latin typeface="Montserrat"/>
                <a:ea typeface="Montserrat"/>
                <a:cs typeface="Montserrat"/>
                <a:sym typeface="Montserrat"/>
              </a:rPr>
              <a:t>ML/AI is empirical</a:t>
            </a:r>
            <a:r>
              <a:rPr b="1"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Real skill comes from applying methods to diverse datasets and problems, not from theory alone. </a:t>
            </a:r>
            <a:br>
              <a:rPr lang="en" sz="1600">
                <a:solidFill>
                  <a:schemeClr val="dk1"/>
                </a:solidFill>
                <a:latin typeface="Montserrat"/>
                <a:ea typeface="Montserrat"/>
                <a:cs typeface="Montserrat"/>
                <a:sym typeface="Montserrat"/>
              </a:rPr>
            </a:br>
            <a:endParaRPr sz="1600">
              <a:solidFill>
                <a:schemeClr val="dk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595959"/>
              </a:buClr>
              <a:buSzPts val="1600"/>
              <a:buFont typeface="Montserrat"/>
              <a:buChar char="●"/>
            </a:pPr>
            <a:r>
              <a:rPr b="1" lang="en" sz="1600">
                <a:solidFill>
                  <a:srgbClr val="434343"/>
                </a:solidFill>
                <a:latin typeface="Montserrat"/>
                <a:ea typeface="Montserrat"/>
                <a:cs typeface="Montserrat"/>
                <a:sym typeface="Montserrat"/>
              </a:rPr>
              <a:t>C</a:t>
            </a:r>
            <a:r>
              <a:rPr b="1" lang="en" sz="1600">
                <a:solidFill>
                  <a:srgbClr val="434343"/>
                </a:solidFill>
                <a:latin typeface="Montserrat"/>
                <a:ea typeface="Montserrat"/>
                <a:cs typeface="Montserrat"/>
                <a:sym typeface="Montserrat"/>
              </a:rPr>
              <a:t>areer-building</a:t>
            </a:r>
            <a:r>
              <a:rPr lang="en" sz="1600">
                <a:solidFill>
                  <a:schemeClr val="dk1"/>
                </a:solidFill>
                <a:latin typeface="Montserrat"/>
                <a:ea typeface="Montserrat"/>
                <a:cs typeface="Montserrat"/>
                <a:sym typeface="Montserrat"/>
              </a:rPr>
              <a:t>: A portfolio of projects opens doors of this field.</a:t>
            </a:r>
            <a:br>
              <a:rPr lang="en" sz="1300">
                <a:solidFill>
                  <a:schemeClr val="dk1"/>
                </a:solidFill>
                <a:latin typeface="Montserrat"/>
                <a:ea typeface="Montserrat"/>
                <a:cs typeface="Montserrat"/>
                <a:sym typeface="Montserrat"/>
              </a:rPr>
            </a:br>
            <a:br>
              <a:rPr lang="en" sz="1300">
                <a:solidFill>
                  <a:schemeClr val="dk1"/>
                </a:solidFill>
                <a:latin typeface="Montserrat"/>
                <a:ea typeface="Montserrat"/>
                <a:cs typeface="Montserrat"/>
                <a:sym typeface="Montserrat"/>
              </a:rPr>
            </a:br>
            <a:endParaRPr sz="600">
              <a:solidFill>
                <a:schemeClr val="dk1"/>
              </a:solidFill>
              <a:latin typeface="Montserrat"/>
              <a:ea typeface="Montserrat"/>
              <a:cs typeface="Montserrat"/>
              <a:sym typeface="Montserrat"/>
            </a:endParaRPr>
          </a:p>
          <a:p>
            <a:pPr indent="-330200" lvl="0" marL="457200" rtl="0" algn="l">
              <a:lnSpc>
                <a:spcPct val="100000"/>
              </a:lnSpc>
              <a:spcBef>
                <a:spcPts val="0"/>
              </a:spcBef>
              <a:spcAft>
                <a:spcPts val="0"/>
              </a:spcAft>
              <a:buClr>
                <a:schemeClr val="dk1"/>
              </a:buClr>
              <a:buSzPts val="1600"/>
              <a:buFont typeface="Montserrat"/>
              <a:buChar char="●"/>
            </a:pPr>
            <a:r>
              <a:rPr b="1" lang="en" sz="1600">
                <a:solidFill>
                  <a:srgbClr val="434343"/>
                </a:solidFill>
                <a:latin typeface="Montserrat"/>
                <a:ea typeface="Montserrat"/>
                <a:cs typeface="Montserrat"/>
                <a:sym typeface="Montserrat"/>
              </a:rPr>
              <a:t>Community-driven</a:t>
            </a:r>
            <a:r>
              <a:rPr b="1"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This isn’t a class — it’s collaborators building together. Lean on each other for help!</a:t>
            </a:r>
            <a:endParaRPr sz="1600">
              <a:solidFill>
                <a:schemeClr val="dk1"/>
              </a:solidFill>
              <a:latin typeface="Montserrat"/>
              <a:ea typeface="Montserrat"/>
              <a:cs typeface="Montserrat"/>
              <a:sym typeface="Montserrat"/>
            </a:endParaRPr>
          </a:p>
        </p:txBody>
      </p:sp>
      <p:sp>
        <p:nvSpPr>
          <p:cNvPr id="111" name="Google Shape;111;p20"/>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3"/>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
        <p:nvSpPr>
          <p:cNvPr id="112" name="Google Shape;112;p20"/>
          <p:cNvSpPr txBox="1"/>
          <p:nvPr/>
        </p:nvSpPr>
        <p:spPr>
          <a:xfrm>
            <a:off x="229775" y="4587775"/>
            <a:ext cx="8855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i="1" lang="en" sz="1500">
                <a:solidFill>
                  <a:srgbClr val="B70101"/>
                </a:solidFill>
                <a:latin typeface="Montserrat"/>
                <a:ea typeface="Montserrat"/>
                <a:cs typeface="Montserrat"/>
                <a:sym typeface="Montserrat"/>
              </a:rPr>
              <a:t>Shared failures &amp; successes create skills and connections that outlast the hackathon.</a:t>
            </a:r>
            <a:endParaRPr b="1" i="1" sz="1200">
              <a:solidFill>
                <a:srgbClr val="B7010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270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MLM25 Code Of Conduct</a:t>
            </a:r>
            <a:endParaRPr>
              <a:latin typeface="Montserrat Medium"/>
              <a:ea typeface="Montserrat Medium"/>
              <a:cs typeface="Montserrat Medium"/>
              <a:sym typeface="Montserrat Medium"/>
            </a:endParaRPr>
          </a:p>
        </p:txBody>
      </p:sp>
      <p:sp>
        <p:nvSpPr>
          <p:cNvPr id="118" name="Google Shape;118;p21"/>
          <p:cNvSpPr txBox="1"/>
          <p:nvPr/>
        </p:nvSpPr>
        <p:spPr>
          <a:xfrm>
            <a:off x="387000" y="4453575"/>
            <a:ext cx="8370000" cy="49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1300">
                <a:solidFill>
                  <a:srgbClr val="980000"/>
                </a:solidFill>
                <a:latin typeface="Montserrat"/>
                <a:ea typeface="Montserrat"/>
                <a:cs typeface="Montserrat"/>
                <a:sym typeface="Montserrat"/>
              </a:rPr>
              <a:t>If you encounter any code of conduct violations, email me (</a:t>
            </a:r>
            <a:r>
              <a:rPr b="1" lang="en" sz="1300">
                <a:solidFill>
                  <a:schemeClr val="hlink"/>
                </a:solidFill>
                <a:uFill>
                  <a:noFill/>
                </a:uFill>
                <a:latin typeface="Montserrat"/>
                <a:ea typeface="Montserrat"/>
                <a:cs typeface="Montserrat"/>
                <a:sym typeface="Montserrat"/>
                <a:hlinkClick r:id="rId3"/>
              </a:rPr>
              <a:t>endemann@wisc.edu</a:t>
            </a:r>
            <a:r>
              <a:rPr b="1" lang="en" sz="1300">
                <a:solidFill>
                  <a:srgbClr val="980000"/>
                </a:solidFill>
                <a:latin typeface="Montserrat"/>
                <a:ea typeface="Montserrat"/>
                <a:cs typeface="Montserrat"/>
                <a:sym typeface="Montserrat"/>
              </a:rPr>
              <a:t>). </a:t>
            </a:r>
            <a:br>
              <a:rPr b="1" lang="en" sz="1300">
                <a:solidFill>
                  <a:srgbClr val="980000"/>
                </a:solidFill>
                <a:latin typeface="Montserrat"/>
                <a:ea typeface="Montserrat"/>
                <a:cs typeface="Montserrat"/>
                <a:sym typeface="Montserrat"/>
              </a:rPr>
            </a:br>
            <a:r>
              <a:rPr b="1" lang="en" sz="1300">
                <a:solidFill>
                  <a:srgbClr val="980000"/>
                </a:solidFill>
                <a:latin typeface="Montserrat"/>
                <a:ea typeface="Montserrat"/>
                <a:cs typeface="Montserrat"/>
                <a:sym typeface="Montserrat"/>
              </a:rPr>
              <a:t>I will work with you to figure the next best steps.</a:t>
            </a:r>
            <a:endParaRPr sz="2200">
              <a:solidFill>
                <a:schemeClr val="dk2"/>
              </a:solidFill>
            </a:endParaRPr>
          </a:p>
        </p:txBody>
      </p:sp>
      <p:sp>
        <p:nvSpPr>
          <p:cNvPr id="119" name="Google Shape;119;p21"/>
          <p:cNvSpPr txBox="1"/>
          <p:nvPr/>
        </p:nvSpPr>
        <p:spPr>
          <a:xfrm>
            <a:off x="311700" y="1051550"/>
            <a:ext cx="8238000" cy="3339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Montserrat"/>
              <a:buAutoNum type="arabicPeriod"/>
            </a:pPr>
            <a:r>
              <a:rPr b="1" lang="en">
                <a:solidFill>
                  <a:srgbClr val="333333"/>
                </a:solidFill>
                <a:highlight>
                  <a:srgbClr val="FFFFFF"/>
                </a:highlight>
                <a:latin typeface="Montserrat"/>
                <a:ea typeface="Montserrat"/>
                <a:cs typeface="Montserrat"/>
                <a:sym typeface="Montserrat"/>
              </a:rPr>
              <a:t>Respect and Inclusivity</a:t>
            </a:r>
            <a:r>
              <a:rPr lang="en">
                <a:solidFill>
                  <a:srgbClr val="333333"/>
                </a:solidFill>
                <a:highlight>
                  <a:srgbClr val="FFFFFF"/>
                </a:highlight>
                <a:latin typeface="Montserrat"/>
                <a:ea typeface="Montserrat"/>
                <a:cs typeface="Montserrat"/>
                <a:sym typeface="Montserrat"/>
              </a:rPr>
              <a:t>: Encourage a diverse range of perspectives and backgrounds. Avoid offensive language or comments that might make others uncomfortable.</a:t>
            </a:r>
            <a:br>
              <a:rPr lang="en">
                <a:solidFill>
                  <a:srgbClr val="333333"/>
                </a:solidFill>
                <a:highlight>
                  <a:srgbClr val="FFFFFF"/>
                </a:highlight>
                <a:latin typeface="Montserrat"/>
                <a:ea typeface="Montserrat"/>
                <a:cs typeface="Montserrat"/>
                <a:sym typeface="Montserrat"/>
              </a:rPr>
            </a:br>
            <a:endParaRPr>
              <a:solidFill>
                <a:srgbClr val="33333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AutoNum type="arabicPeriod"/>
            </a:pPr>
            <a:r>
              <a:rPr b="1" lang="en">
                <a:solidFill>
                  <a:srgbClr val="333333"/>
                </a:solidFill>
                <a:highlight>
                  <a:srgbClr val="FFFFFF"/>
                </a:highlight>
                <a:latin typeface="Montserrat"/>
                <a:ea typeface="Montserrat"/>
                <a:cs typeface="Montserrat"/>
                <a:sym typeface="Montserrat"/>
              </a:rPr>
              <a:t>Be Patient and Supportive</a:t>
            </a:r>
            <a:r>
              <a:rPr lang="en">
                <a:solidFill>
                  <a:srgbClr val="333333"/>
                </a:solidFill>
                <a:highlight>
                  <a:srgbClr val="FFFFFF"/>
                </a:highlight>
                <a:latin typeface="Montserrat"/>
                <a:ea typeface="Montserrat"/>
                <a:cs typeface="Montserrat"/>
                <a:sym typeface="Montserrat"/>
              </a:rPr>
              <a:t>: Be patient with individuals who may not have as much experience. Offer assistance and mentorship when appropriate and requested.</a:t>
            </a:r>
            <a:br>
              <a:rPr lang="en">
                <a:solidFill>
                  <a:srgbClr val="333333"/>
                </a:solidFill>
                <a:highlight>
                  <a:srgbClr val="FFFFFF"/>
                </a:highlight>
                <a:latin typeface="Montserrat"/>
                <a:ea typeface="Montserrat"/>
                <a:cs typeface="Montserrat"/>
                <a:sym typeface="Montserrat"/>
              </a:rPr>
            </a:br>
            <a:endParaRPr>
              <a:solidFill>
                <a:srgbClr val="33333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AutoNum type="arabicPeriod"/>
            </a:pPr>
            <a:r>
              <a:rPr b="1" lang="en">
                <a:solidFill>
                  <a:srgbClr val="333333"/>
                </a:solidFill>
                <a:highlight>
                  <a:schemeClr val="lt1"/>
                </a:highlight>
                <a:latin typeface="Montserrat"/>
                <a:ea typeface="Montserrat"/>
                <a:cs typeface="Montserrat"/>
                <a:sym typeface="Montserrat"/>
              </a:rPr>
              <a:t>Embrace the Kaggle Spirit!</a:t>
            </a:r>
            <a:r>
              <a:rPr lang="en">
                <a:solidFill>
                  <a:srgbClr val="333333"/>
                </a:solidFill>
                <a:highlight>
                  <a:schemeClr val="lt1"/>
                </a:highlight>
                <a:latin typeface="Montserrat"/>
                <a:ea typeface="Montserrat"/>
                <a:cs typeface="Montserrat"/>
                <a:sym typeface="Montserrat"/>
              </a:rPr>
              <a:t> Participants should actively contribute to the community by sharing their work and insights (via Kaggle, Slack, meetings, etc.)</a:t>
            </a:r>
            <a:br>
              <a:rPr lang="en">
                <a:solidFill>
                  <a:srgbClr val="333333"/>
                </a:solidFill>
                <a:highlight>
                  <a:srgbClr val="FFFFFF"/>
                </a:highlight>
                <a:latin typeface="Montserrat"/>
                <a:ea typeface="Montserrat"/>
                <a:cs typeface="Montserrat"/>
                <a:sym typeface="Montserrat"/>
              </a:rPr>
            </a:br>
            <a:endParaRPr>
              <a:solidFill>
                <a:srgbClr val="333333"/>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AutoNum type="arabicPeriod"/>
            </a:pPr>
            <a:r>
              <a:rPr b="1" lang="en">
                <a:solidFill>
                  <a:srgbClr val="333333"/>
                </a:solidFill>
                <a:highlight>
                  <a:srgbClr val="FFFFFF"/>
                </a:highlight>
                <a:latin typeface="Montserrat"/>
                <a:ea typeface="Montserrat"/>
                <a:cs typeface="Montserrat"/>
                <a:sym typeface="Montserrat"/>
              </a:rPr>
              <a:t>Feedback and Critique</a:t>
            </a:r>
            <a:r>
              <a:rPr lang="en">
                <a:solidFill>
                  <a:srgbClr val="333333"/>
                </a:solidFill>
                <a:highlight>
                  <a:srgbClr val="FFFFFF"/>
                </a:highlight>
                <a:latin typeface="Montserrat"/>
                <a:ea typeface="Montserrat"/>
                <a:cs typeface="Montserrat"/>
                <a:sym typeface="Montserrat"/>
              </a:rPr>
              <a:t>: Provide constructive feedback when necessary, but do so in a respectful and considerate manner. Be open to receiving feedback on your own work and ideas.</a:t>
            </a:r>
            <a:endParaRPr>
              <a:solidFill>
                <a:srgbClr val="333333"/>
              </a:solidFill>
              <a:highlight>
                <a:srgbClr val="FFFFFF"/>
              </a:highlight>
              <a:latin typeface="Montserrat"/>
              <a:ea typeface="Montserrat"/>
              <a:cs typeface="Montserrat"/>
              <a:sym typeface="Montserrat"/>
            </a:endParaRPr>
          </a:p>
          <a:p>
            <a:pPr indent="0" lvl="0" marL="0" rtl="0" algn="l">
              <a:lnSpc>
                <a:spcPct val="115000"/>
              </a:lnSpc>
              <a:spcBef>
                <a:spcPts val="1800"/>
              </a:spcBef>
              <a:spcAft>
                <a:spcPts val="0"/>
              </a:spcAft>
              <a:buNone/>
            </a:pPr>
            <a:r>
              <a:t/>
            </a:r>
            <a:endParaRPr sz="2000">
              <a:solidFill>
                <a:schemeClr val="dk2"/>
              </a:solidFill>
              <a:latin typeface="Montserrat"/>
              <a:ea typeface="Montserrat"/>
              <a:cs typeface="Montserrat"/>
              <a:sym typeface="Montserrat"/>
            </a:endParaRPr>
          </a:p>
        </p:txBody>
      </p:sp>
      <p:sp>
        <p:nvSpPr>
          <p:cNvPr id="120" name="Google Shape;120;p21"/>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4"/>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8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Rules</a:t>
            </a:r>
            <a:endParaRPr sz="1911">
              <a:latin typeface="Montserrat"/>
              <a:ea typeface="Montserrat"/>
              <a:cs typeface="Montserrat"/>
              <a:sym typeface="Montserrat"/>
            </a:endParaRPr>
          </a:p>
        </p:txBody>
      </p:sp>
      <p:sp>
        <p:nvSpPr>
          <p:cNvPr id="126" name="Google Shape;126;p22"/>
          <p:cNvSpPr txBox="1"/>
          <p:nvPr>
            <p:ph idx="1" type="body"/>
          </p:nvPr>
        </p:nvSpPr>
        <p:spPr>
          <a:xfrm>
            <a:off x="311700" y="1152475"/>
            <a:ext cx="8520600" cy="4139100"/>
          </a:xfrm>
          <a:prstGeom prst="rect">
            <a:avLst/>
          </a:prstGeom>
        </p:spPr>
        <p:txBody>
          <a:bodyPr anchorCtr="0" anchor="t" bIns="91425" lIns="91425" spcFirstLastPara="1" rIns="91425" wrap="square" tIns="91425">
            <a:noAutofit/>
          </a:bodyPr>
          <a:lstStyle/>
          <a:p>
            <a:pPr indent="-327660" lvl="0" marL="457200" rtl="0" algn="l">
              <a:lnSpc>
                <a:spcPct val="105000"/>
              </a:lnSpc>
              <a:spcBef>
                <a:spcPts val="0"/>
              </a:spcBef>
              <a:spcAft>
                <a:spcPts val="0"/>
              </a:spcAft>
              <a:buSzPts val="1560"/>
              <a:buFont typeface="Montserrat"/>
              <a:buAutoNum type="arabicPeriod"/>
            </a:pPr>
            <a:r>
              <a:rPr b="1" lang="en" sz="1560">
                <a:solidFill>
                  <a:srgbClr val="434343"/>
                </a:solidFill>
                <a:latin typeface="Montserrat"/>
                <a:ea typeface="Montserrat"/>
                <a:cs typeface="Montserrat"/>
                <a:sym typeface="Montserrat"/>
              </a:rPr>
              <a:t>Team Size</a:t>
            </a:r>
            <a:r>
              <a:rPr lang="en" sz="1560">
                <a:solidFill>
                  <a:srgbClr val="434343"/>
                </a:solidFill>
                <a:latin typeface="Montserrat"/>
                <a:ea typeface="Montserrat"/>
                <a:cs typeface="Montserrat"/>
                <a:sym typeface="Montserrat"/>
              </a:rPr>
              <a:t>:</a:t>
            </a:r>
            <a:r>
              <a:rPr lang="en" sz="1560">
                <a:latin typeface="Montserrat"/>
                <a:ea typeface="Montserrat"/>
                <a:cs typeface="Montserrat"/>
                <a:sym typeface="Montserrat"/>
              </a:rPr>
              <a:t> The maximum team size is 5</a:t>
            </a:r>
            <a:r>
              <a:rPr lang="en" sz="1560">
                <a:latin typeface="Montserrat"/>
                <a:ea typeface="Montserrat"/>
                <a:cs typeface="Montserrat"/>
                <a:sym typeface="Montserrat"/>
              </a:rPr>
              <a:t>. Teams with only one member are highly discouraged, but some exceptions may be granted.</a:t>
            </a:r>
            <a:br>
              <a:rPr lang="en" sz="1560">
                <a:latin typeface="Montserrat"/>
                <a:ea typeface="Montserrat"/>
                <a:cs typeface="Montserrat"/>
                <a:sym typeface="Montserrat"/>
              </a:rPr>
            </a:br>
            <a:endParaRPr sz="1560">
              <a:latin typeface="Montserrat"/>
              <a:ea typeface="Montserrat"/>
              <a:cs typeface="Montserrat"/>
              <a:sym typeface="Montserrat"/>
            </a:endParaRPr>
          </a:p>
          <a:p>
            <a:pPr indent="-327660" lvl="0" marL="457200" rtl="0" algn="l">
              <a:lnSpc>
                <a:spcPct val="105000"/>
              </a:lnSpc>
              <a:spcBef>
                <a:spcPts val="0"/>
              </a:spcBef>
              <a:spcAft>
                <a:spcPts val="0"/>
              </a:spcAft>
              <a:buSzPts val="1560"/>
              <a:buFont typeface="Montserrat"/>
              <a:buAutoNum type="arabicPeriod"/>
            </a:pPr>
            <a:r>
              <a:rPr b="1" lang="en" sz="1560">
                <a:solidFill>
                  <a:srgbClr val="434343"/>
                </a:solidFill>
                <a:latin typeface="Montserrat"/>
                <a:ea typeface="Montserrat"/>
                <a:cs typeface="Montserrat"/>
                <a:sym typeface="Montserrat"/>
              </a:rPr>
              <a:t>One Challenge Per Participant</a:t>
            </a:r>
            <a:r>
              <a:rPr lang="en" sz="1560">
                <a:solidFill>
                  <a:srgbClr val="434343"/>
                </a:solidFill>
                <a:latin typeface="Montserrat"/>
                <a:ea typeface="Montserrat"/>
                <a:cs typeface="Montserrat"/>
                <a:sym typeface="Montserrat"/>
              </a:rPr>
              <a:t>:</a:t>
            </a:r>
            <a:r>
              <a:rPr lang="en" sz="1560">
                <a:latin typeface="Montserrat"/>
                <a:ea typeface="Montserrat"/>
                <a:cs typeface="Montserrat"/>
                <a:sym typeface="Montserrat"/>
              </a:rPr>
              <a:t> To ensure efforts are not spread too thin.</a:t>
            </a:r>
            <a:br>
              <a:rPr lang="en" sz="1560">
                <a:latin typeface="Montserrat"/>
                <a:ea typeface="Montserrat"/>
                <a:cs typeface="Montserrat"/>
                <a:sym typeface="Montserrat"/>
              </a:rPr>
            </a:br>
            <a:endParaRPr sz="1560">
              <a:latin typeface="Montserrat"/>
              <a:ea typeface="Montserrat"/>
              <a:cs typeface="Montserrat"/>
              <a:sym typeface="Montserrat"/>
            </a:endParaRPr>
          </a:p>
          <a:p>
            <a:pPr indent="-327660" lvl="0" marL="457200" rtl="0" algn="l">
              <a:lnSpc>
                <a:spcPct val="105000"/>
              </a:lnSpc>
              <a:spcBef>
                <a:spcPts val="0"/>
              </a:spcBef>
              <a:spcAft>
                <a:spcPts val="0"/>
              </a:spcAft>
              <a:buSzPts val="1560"/>
              <a:buFont typeface="Montserrat"/>
              <a:buAutoNum type="arabicPeriod"/>
            </a:pPr>
            <a:r>
              <a:rPr b="1" lang="en" sz="1560">
                <a:solidFill>
                  <a:srgbClr val="434343"/>
                </a:solidFill>
                <a:latin typeface="Montserrat"/>
                <a:ea typeface="Montserrat"/>
                <a:cs typeface="Montserrat"/>
                <a:sym typeface="Montserrat"/>
              </a:rPr>
              <a:t>Challenge Specific Rules</a:t>
            </a:r>
            <a:r>
              <a:rPr lang="en" sz="1560">
                <a:latin typeface="Montserrat"/>
                <a:ea typeface="Montserrat"/>
                <a:cs typeface="Montserrat"/>
                <a:sym typeface="Montserrat"/>
              </a:rPr>
              <a:t>: Be sure to review the “Rules” section of your chosen challenge to see if any additional rules may apply. </a:t>
            </a:r>
            <a:br>
              <a:rPr lang="en" sz="1560">
                <a:latin typeface="Montserrat"/>
                <a:ea typeface="Montserrat"/>
                <a:cs typeface="Montserrat"/>
                <a:sym typeface="Montserrat"/>
              </a:rPr>
            </a:br>
            <a:endParaRPr sz="1560">
              <a:latin typeface="Montserrat"/>
              <a:ea typeface="Montserrat"/>
              <a:cs typeface="Montserrat"/>
              <a:sym typeface="Montserrat"/>
            </a:endParaRPr>
          </a:p>
          <a:p>
            <a:pPr indent="-327660" lvl="0" marL="457200" rtl="0" algn="l">
              <a:lnSpc>
                <a:spcPct val="105000"/>
              </a:lnSpc>
              <a:spcBef>
                <a:spcPts val="0"/>
              </a:spcBef>
              <a:spcAft>
                <a:spcPts val="0"/>
              </a:spcAft>
              <a:buSzPts val="1560"/>
              <a:buFont typeface="Montserrat"/>
              <a:buAutoNum type="arabicPeriod"/>
            </a:pPr>
            <a:r>
              <a:rPr b="1" lang="en" sz="1560">
                <a:solidFill>
                  <a:srgbClr val="434343"/>
                </a:solidFill>
                <a:latin typeface="Montserrat"/>
                <a:ea typeface="Montserrat"/>
                <a:cs typeface="Montserrat"/>
                <a:sym typeface="Montserrat"/>
              </a:rPr>
              <a:t>Attendance</a:t>
            </a:r>
            <a:r>
              <a:rPr lang="en" sz="1560">
                <a:latin typeface="Montserrat"/>
                <a:ea typeface="Montserrat"/>
                <a:cs typeface="Montserrat"/>
                <a:sym typeface="Montserrat"/>
              </a:rPr>
              <a:t>: Occasional absences (e.g., for exams or unavoidable conflicts) are understandable, but please </a:t>
            </a:r>
            <a:r>
              <a:rPr lang="en" sz="1560" u="sng">
                <a:latin typeface="Montserrat"/>
                <a:ea typeface="Montserrat"/>
                <a:cs typeface="Montserrat"/>
                <a:sym typeface="Montserrat"/>
              </a:rPr>
              <a:t>be respectful of your fellow teammates and the commitment they’ve made to fully participating in MLM25</a:t>
            </a:r>
            <a:r>
              <a:rPr lang="en" sz="1560">
                <a:latin typeface="Montserrat"/>
                <a:ea typeface="Montserrat"/>
                <a:cs typeface="Montserrat"/>
                <a:sym typeface="Montserrat"/>
              </a:rPr>
              <a:t>. </a:t>
            </a:r>
            <a:br>
              <a:rPr lang="en" sz="1560">
                <a:latin typeface="Montserrat"/>
                <a:ea typeface="Montserrat"/>
                <a:cs typeface="Montserrat"/>
                <a:sym typeface="Montserrat"/>
              </a:rPr>
            </a:br>
            <a:endParaRPr sz="1560">
              <a:latin typeface="Montserrat"/>
              <a:ea typeface="Montserrat"/>
              <a:cs typeface="Montserrat"/>
              <a:sym typeface="Montserrat"/>
            </a:endParaRPr>
          </a:p>
          <a:p>
            <a:pPr indent="-327660" lvl="0" marL="457200" rtl="0" algn="l">
              <a:lnSpc>
                <a:spcPct val="105000"/>
              </a:lnSpc>
              <a:spcBef>
                <a:spcPts val="0"/>
              </a:spcBef>
              <a:spcAft>
                <a:spcPts val="0"/>
              </a:spcAft>
              <a:buSzPts val="1560"/>
              <a:buFont typeface="Montserrat"/>
              <a:buAutoNum type="arabicPeriod"/>
            </a:pPr>
            <a:r>
              <a:rPr b="1" lang="en" sz="1560">
                <a:solidFill>
                  <a:srgbClr val="434343"/>
                </a:solidFill>
                <a:latin typeface="Montserrat"/>
                <a:ea typeface="Montserrat"/>
                <a:cs typeface="Montserrat"/>
                <a:sym typeface="Montserrat"/>
              </a:rPr>
              <a:t>Challenge Specific Rules</a:t>
            </a:r>
            <a:r>
              <a:rPr lang="en" sz="1560">
                <a:latin typeface="Montserrat"/>
                <a:ea typeface="Montserrat"/>
                <a:cs typeface="Montserrat"/>
                <a:sym typeface="Montserrat"/>
              </a:rPr>
              <a:t>: Be sure to review the “Rules” section of your chosen challenge (on Kaggle) to see if any additional rules may apply.</a:t>
            </a:r>
            <a:endParaRPr sz="1560">
              <a:latin typeface="Montserrat"/>
              <a:ea typeface="Montserrat"/>
              <a:cs typeface="Montserrat"/>
              <a:sym typeface="Montserrat"/>
            </a:endParaRPr>
          </a:p>
        </p:txBody>
      </p:sp>
      <p:sp>
        <p:nvSpPr>
          <p:cNvPr id="127" name="Google Shape;127;p22"/>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3"/>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b="1" lang="en" sz="2420">
                <a:solidFill>
                  <a:schemeClr val="hlink"/>
                </a:solidFill>
                <a:uFill>
                  <a:noFill/>
                </a:uFill>
                <a:latin typeface="Montserrat"/>
                <a:ea typeface="Montserrat"/>
                <a:cs typeface="Montserrat"/>
                <a:sym typeface="Montserrat"/>
                <a:hlinkClick r:id="rId3"/>
              </a:rPr>
              <a:t>Digit Recognizer: Getting Started with Deep Learning</a:t>
            </a:r>
            <a:endParaRPr sz="2420">
              <a:latin typeface="Montserrat Medium"/>
              <a:ea typeface="Montserrat Medium"/>
              <a:cs typeface="Montserrat Medium"/>
              <a:sym typeface="Montserrat Medium"/>
            </a:endParaRPr>
          </a:p>
        </p:txBody>
      </p:sp>
      <p:sp>
        <p:nvSpPr>
          <p:cNvPr id="133" name="Google Shape;133;p23"/>
          <p:cNvSpPr txBox="1"/>
          <p:nvPr>
            <p:ph idx="1" type="body"/>
          </p:nvPr>
        </p:nvSpPr>
        <p:spPr>
          <a:xfrm>
            <a:off x="311700" y="1152475"/>
            <a:ext cx="8612100" cy="1799700"/>
          </a:xfrm>
          <a:prstGeom prst="rect">
            <a:avLst/>
          </a:prstGeom>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Goal</a:t>
            </a:r>
            <a:r>
              <a:rPr lang="en" sz="1400">
                <a:solidFill>
                  <a:schemeClr val="dk1"/>
                </a:solidFill>
                <a:latin typeface="Montserrat"/>
                <a:ea typeface="Montserrat"/>
                <a:cs typeface="Montserrat"/>
                <a:sym typeface="Montserrat"/>
              </a:rPr>
              <a:t>: </a:t>
            </a:r>
            <a:r>
              <a:rPr lang="en" sz="1400">
                <a:solidFill>
                  <a:schemeClr val="dk1"/>
                </a:solidFill>
                <a:latin typeface="Montserrat"/>
                <a:ea typeface="Montserrat"/>
                <a:cs typeface="Montserrat"/>
                <a:sym typeface="Montserrat"/>
              </a:rPr>
              <a:t>B</a:t>
            </a:r>
            <a:r>
              <a:rPr lang="en" sz="1400">
                <a:solidFill>
                  <a:schemeClr val="dk1"/>
                </a:solidFill>
                <a:latin typeface="Montserrat"/>
                <a:ea typeface="Montserrat"/>
                <a:cs typeface="Montserrat"/>
                <a:sym typeface="Montserrat"/>
              </a:rPr>
              <a:t>uild </a:t>
            </a:r>
            <a:r>
              <a:rPr lang="en" sz="1400">
                <a:solidFill>
                  <a:schemeClr val="dk1"/>
                </a:solidFill>
                <a:latin typeface="Montserrat"/>
                <a:ea typeface="Montserrat"/>
                <a:cs typeface="Montserrat"/>
                <a:sym typeface="Montserrat"/>
              </a:rPr>
              <a:t>and train neural networks to recognize digits from image data, exploring core concepts like model architecture, loss functions, and evaluation. </a:t>
            </a:r>
            <a:r>
              <a:rPr i="1" lang="en" sz="1400" u="sng">
                <a:solidFill>
                  <a:schemeClr val="dk1"/>
                </a:solidFill>
                <a:latin typeface="Montserrat"/>
                <a:ea typeface="Montserrat"/>
                <a:cs typeface="Montserrat"/>
                <a:sym typeface="Montserrat"/>
              </a:rPr>
              <a:t>Teams are encouraged to</a:t>
            </a:r>
            <a:r>
              <a:rPr lang="en" sz="1400" u="sng">
                <a:solidFill>
                  <a:schemeClr val="dk1"/>
                </a:solidFill>
                <a:latin typeface="Montserrat"/>
                <a:ea typeface="Montserrat"/>
                <a:cs typeface="Montserrat"/>
                <a:sym typeface="Montserrat"/>
              </a:rPr>
              <a:t> </a:t>
            </a:r>
            <a:r>
              <a:rPr i="1" lang="en" sz="1400" u="sng">
                <a:solidFill>
                  <a:schemeClr val="dk1"/>
                </a:solidFill>
                <a:latin typeface="Montserrat"/>
                <a:ea typeface="Montserrat"/>
                <a:cs typeface="Montserrat"/>
                <a:sym typeface="Montserrat"/>
              </a:rPr>
              <a:t>implement solutions in multiple frameworks (e.g., PyTorch and Keras)</a:t>
            </a:r>
            <a:r>
              <a:rPr lang="en" sz="1400">
                <a:solidFill>
                  <a:schemeClr val="dk1"/>
                </a:solidFill>
                <a:latin typeface="Montserrat"/>
                <a:ea typeface="Montserrat"/>
                <a:cs typeface="Montserrat"/>
                <a:sym typeface="Montserrat"/>
              </a:rPr>
              <a:t> to deepen their understanding and compare tooling. </a:t>
            </a:r>
            <a:r>
              <a:rPr lang="en" sz="1400">
                <a:solidFill>
                  <a:schemeClr val="dk1"/>
                </a:solidFill>
                <a:latin typeface="Montserrat"/>
                <a:ea typeface="Montserrat"/>
                <a:cs typeface="Montserrat"/>
                <a:sym typeface="Montserrat"/>
              </a:rPr>
              <a:t>While this challenge is more study group than full-blown hackathon, it’s a strong foundation for more complex work in future semesters.</a:t>
            </a:r>
            <a:br>
              <a:rPr lang="en" sz="1400">
                <a:solidFill>
                  <a:schemeClr val="dk1"/>
                </a:solidFill>
                <a:latin typeface="Montserrat"/>
                <a:ea typeface="Montserrat"/>
                <a:cs typeface="Montserrat"/>
                <a:sym typeface="Montserrat"/>
              </a:rPr>
            </a:b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latin typeface="Montserrat"/>
                <a:ea typeface="Montserrat"/>
                <a:cs typeface="Montserrat"/>
                <a:sym typeface="Montserrat"/>
              </a:rPr>
              <a:t>Prerequisites</a:t>
            </a:r>
            <a:r>
              <a:rPr lang="en" sz="1400">
                <a:solidFill>
                  <a:schemeClr val="dk1"/>
                </a:solidFill>
                <a:latin typeface="Montserrat"/>
                <a:ea typeface="Montserrat"/>
                <a:cs typeface="Montserrat"/>
                <a:sym typeface="Montserrat"/>
              </a:rPr>
              <a:t>: Some experience with R or Python and machine learning basics</a:t>
            </a:r>
            <a:endParaRPr sz="1400">
              <a:solidFill>
                <a:schemeClr val="dk1"/>
              </a:solidFill>
              <a:latin typeface="Montserrat"/>
              <a:ea typeface="Montserrat"/>
              <a:cs typeface="Montserrat"/>
              <a:sym typeface="Montserrat"/>
            </a:endParaRPr>
          </a:p>
        </p:txBody>
      </p:sp>
      <p:sp>
        <p:nvSpPr>
          <p:cNvPr id="134" name="Google Shape;134;p23"/>
          <p:cNvSpPr txBox="1"/>
          <p:nvPr>
            <p:ph idx="1" type="body"/>
          </p:nvPr>
        </p:nvSpPr>
        <p:spPr>
          <a:xfrm>
            <a:off x="311700" y="2974050"/>
            <a:ext cx="6167400" cy="20406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Font typeface="Montserrat"/>
              <a:buChar char="●"/>
            </a:pPr>
            <a:r>
              <a:rPr b="1" lang="en" sz="1400">
                <a:solidFill>
                  <a:schemeClr val="dk1"/>
                </a:solidFill>
                <a:highlight>
                  <a:srgbClr val="FFFFFF"/>
                </a:highlight>
                <a:latin typeface="Montserrat"/>
                <a:ea typeface="Montserrat"/>
                <a:cs typeface="Montserrat"/>
                <a:sym typeface="Montserrat"/>
              </a:rPr>
              <a:t>Methods</a:t>
            </a:r>
            <a:r>
              <a:rPr lang="en" sz="1400">
                <a:solidFill>
                  <a:schemeClr val="dk1"/>
                </a:solidFill>
                <a:highlight>
                  <a:srgbClr val="FFFFFF"/>
                </a:highlight>
                <a:latin typeface="Montserrat"/>
                <a:ea typeface="Montserrat"/>
                <a:cs typeface="Montserrat"/>
                <a:sym typeface="Montserrat"/>
              </a:rPr>
              <a:t>: Deep learning and computer vision</a:t>
            </a:r>
            <a:br>
              <a:rPr lang="en" sz="1400">
                <a:solidFill>
                  <a:schemeClr val="dk1"/>
                </a:solidFill>
                <a:highlight>
                  <a:srgbClr val="FFFFFF"/>
                </a:highlight>
                <a:latin typeface="Montserrat"/>
                <a:ea typeface="Montserrat"/>
                <a:cs typeface="Montserrat"/>
                <a:sym typeface="Montserrat"/>
              </a:rPr>
            </a:br>
            <a:endParaRPr sz="1400">
              <a:solidFill>
                <a:schemeClr val="dk1"/>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Char char="●"/>
            </a:pPr>
            <a:r>
              <a:rPr b="1" lang="en" sz="1400">
                <a:solidFill>
                  <a:schemeClr val="hlink"/>
                </a:solidFill>
                <a:highlight>
                  <a:srgbClr val="FFFFFF"/>
                </a:highlight>
                <a:uFill>
                  <a:noFill/>
                </a:uFill>
                <a:latin typeface="Montserrat"/>
                <a:ea typeface="Montserrat"/>
                <a:cs typeface="Montserrat"/>
                <a:sym typeface="Montserrat"/>
                <a:hlinkClick r:id="rId4"/>
              </a:rPr>
              <a:t>Resources for Getting Started</a:t>
            </a:r>
            <a:endParaRPr b="1" sz="1400">
              <a:solidFill>
                <a:schemeClr val="dk1"/>
              </a:solidFill>
              <a:highlight>
                <a:srgbClr val="FFFFFF"/>
              </a:highlight>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sz="1400">
                <a:solidFill>
                  <a:schemeClr val="dk1"/>
                </a:solidFill>
                <a:highlight>
                  <a:srgbClr val="FFFFFF"/>
                </a:highlight>
                <a:latin typeface="Montserrat"/>
                <a:ea typeface="Montserrat"/>
                <a:cs typeface="Montserrat"/>
                <a:sym typeface="Montserrat"/>
              </a:rPr>
              <a:t>Also see </a:t>
            </a:r>
            <a:r>
              <a:rPr b="1" lang="en">
                <a:solidFill>
                  <a:schemeClr val="hlink"/>
                </a:solidFill>
                <a:highlight>
                  <a:srgbClr val="FFFFFF"/>
                </a:highlight>
                <a:uFill>
                  <a:noFill/>
                </a:uFill>
                <a:latin typeface="Montserrat"/>
                <a:ea typeface="Montserrat"/>
                <a:cs typeface="Montserrat"/>
                <a:sym typeface="Montserrat"/>
                <a:hlinkClick r:id="rId5"/>
              </a:rPr>
              <a:t>Intro to PyTorch</a:t>
            </a:r>
            <a:r>
              <a:rPr b="1" lang="en">
                <a:solidFill>
                  <a:schemeClr val="dk1"/>
                </a:solidFill>
                <a:highlight>
                  <a:srgbClr val="FFFFFF"/>
                </a:highlight>
                <a:latin typeface="Montserrat"/>
                <a:ea typeface="Montserrat"/>
                <a:cs typeface="Montserrat"/>
                <a:sym typeface="Montserrat"/>
              </a:rPr>
              <a:t> </a:t>
            </a:r>
            <a:r>
              <a:rPr lang="en">
                <a:solidFill>
                  <a:schemeClr val="dk1"/>
                </a:solidFill>
                <a:highlight>
                  <a:srgbClr val="FFFFFF"/>
                </a:highlight>
                <a:latin typeface="Montserrat"/>
                <a:ea typeface="Montserrat"/>
                <a:cs typeface="Montserrat"/>
                <a:sym typeface="Montserrat"/>
              </a:rPr>
              <a:t>&amp; </a:t>
            </a:r>
            <a:r>
              <a:rPr b="1" lang="en">
                <a:solidFill>
                  <a:schemeClr val="hlink"/>
                </a:solidFill>
                <a:highlight>
                  <a:srgbClr val="FFFFFF"/>
                </a:highlight>
                <a:uFill>
                  <a:noFill/>
                </a:uFill>
                <a:latin typeface="Montserrat"/>
                <a:ea typeface="Montserrat"/>
                <a:cs typeface="Montserrat"/>
                <a:sym typeface="Montserrat"/>
                <a:hlinkClick r:id="rId6"/>
              </a:rPr>
              <a:t>Intro to </a:t>
            </a:r>
            <a:r>
              <a:rPr b="1" lang="en">
                <a:solidFill>
                  <a:schemeClr val="hlink"/>
                </a:solidFill>
                <a:highlight>
                  <a:srgbClr val="FFFFFF"/>
                </a:highlight>
                <a:uFill>
                  <a:noFill/>
                </a:uFill>
                <a:latin typeface="Montserrat"/>
                <a:ea typeface="Montserrat"/>
                <a:cs typeface="Montserrat"/>
                <a:sym typeface="Montserrat"/>
                <a:hlinkClick r:id="rId7"/>
              </a:rPr>
              <a:t>Keras</a:t>
            </a:r>
            <a:br>
              <a:rPr b="1" lang="en">
                <a:solidFill>
                  <a:schemeClr val="dk1"/>
                </a:solidFill>
                <a:highlight>
                  <a:srgbClr val="FFFFFF"/>
                </a:highlight>
                <a:latin typeface="Montserrat"/>
                <a:ea typeface="Montserrat"/>
                <a:cs typeface="Montserrat"/>
                <a:sym typeface="Montserrat"/>
              </a:rPr>
            </a:br>
            <a:endParaRPr b="1" sz="1400">
              <a:solidFill>
                <a:schemeClr val="dk1"/>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Char char="●"/>
            </a:pPr>
            <a:r>
              <a:rPr b="1" lang="en" sz="1400">
                <a:solidFill>
                  <a:schemeClr val="dk1"/>
                </a:solidFill>
                <a:highlight>
                  <a:srgbClr val="FFFFFF"/>
                </a:highlight>
                <a:latin typeface="Montserrat"/>
                <a:ea typeface="Montserrat"/>
                <a:cs typeface="Montserrat"/>
                <a:sym typeface="Montserrat"/>
              </a:rPr>
              <a:t>Organizer/Contact</a:t>
            </a:r>
            <a:r>
              <a:rPr lang="en" sz="1400">
                <a:solidFill>
                  <a:schemeClr val="dk1"/>
                </a:solidFill>
                <a:highlight>
                  <a:srgbClr val="FFFFFF"/>
                </a:highlight>
                <a:latin typeface="Montserrat"/>
                <a:ea typeface="Montserrat"/>
                <a:cs typeface="Montserrat"/>
                <a:sym typeface="Montserrat"/>
              </a:rPr>
              <a:t>: NA (hosted by Kaggle). See Discussion tab from challenge page to get help.</a:t>
            </a:r>
            <a:endParaRPr sz="1400">
              <a:solidFill>
                <a:schemeClr val="dk1"/>
              </a:solidFill>
              <a:highlight>
                <a:srgbClr val="FFFFFF"/>
              </a:highlight>
              <a:latin typeface="Montserrat"/>
              <a:ea typeface="Montserrat"/>
              <a:cs typeface="Montserrat"/>
              <a:sym typeface="Montserrat"/>
            </a:endParaRPr>
          </a:p>
        </p:txBody>
      </p:sp>
      <p:pic>
        <p:nvPicPr>
          <p:cNvPr id="135" name="Google Shape;135;p23" title="MNIST (1).png"/>
          <p:cNvPicPr preferRelativeResize="0"/>
          <p:nvPr/>
        </p:nvPicPr>
        <p:blipFill>
          <a:blip r:embed="rId8">
            <a:alphaModFix/>
          </a:blip>
          <a:stretch>
            <a:fillRect/>
          </a:stretch>
        </p:blipFill>
        <p:spPr>
          <a:xfrm>
            <a:off x="6395900" y="2826775"/>
            <a:ext cx="2335150" cy="2335150"/>
          </a:xfrm>
          <a:prstGeom prst="rect">
            <a:avLst/>
          </a:prstGeom>
          <a:noFill/>
          <a:ln>
            <a:noFill/>
          </a:ln>
        </p:spPr>
      </p:pic>
      <p:sp>
        <p:nvSpPr>
          <p:cNvPr id="136" name="Google Shape;136;p23"/>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9"/>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hlink"/>
                </a:solidFill>
                <a:uFill>
                  <a:noFill/>
                </a:uFill>
                <a:latin typeface="Montserrat"/>
                <a:ea typeface="Montserrat"/>
                <a:cs typeface="Montserrat"/>
                <a:sym typeface="Montserrat"/>
                <a:hlinkClick r:id="rId3"/>
              </a:rPr>
              <a:t>WattBot</a:t>
            </a:r>
            <a:r>
              <a:rPr lang="en" sz="2420">
                <a:solidFill>
                  <a:schemeClr val="hlink"/>
                </a:solidFill>
                <a:uFill>
                  <a:noFill/>
                </a:uFill>
                <a:latin typeface="Montserrat Medium"/>
                <a:ea typeface="Montserrat Medium"/>
                <a:cs typeface="Montserrat Medium"/>
                <a:sym typeface="Montserrat Medium"/>
                <a:hlinkClick r:id="rId4"/>
              </a:rPr>
              <a:t>: Estimating AI Emissions &amp; Costs with RAG</a:t>
            </a:r>
            <a:r>
              <a:rPr lang="en" sz="2420">
                <a:latin typeface="Montserrat Medium"/>
                <a:ea typeface="Montserrat Medium"/>
                <a:cs typeface="Montserrat Medium"/>
                <a:sym typeface="Montserrat Medium"/>
              </a:rPr>
              <a:t> </a:t>
            </a:r>
            <a:endParaRPr sz="2420">
              <a:latin typeface="Montserrat Medium"/>
              <a:ea typeface="Montserrat Medium"/>
              <a:cs typeface="Montserrat Medium"/>
              <a:sym typeface="Montserrat Medium"/>
            </a:endParaRPr>
          </a:p>
        </p:txBody>
      </p:sp>
      <p:sp>
        <p:nvSpPr>
          <p:cNvPr id="142" name="Google Shape;142;p24"/>
          <p:cNvSpPr txBox="1"/>
          <p:nvPr>
            <p:ph idx="1" type="body"/>
          </p:nvPr>
        </p:nvSpPr>
        <p:spPr>
          <a:xfrm>
            <a:off x="311700" y="1152475"/>
            <a:ext cx="8612100" cy="21336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Font typeface="Montserrat"/>
              <a:buChar char="●"/>
            </a:pPr>
            <a:r>
              <a:rPr b="1" lang="en" sz="1400">
                <a:solidFill>
                  <a:schemeClr val="dk1"/>
                </a:solidFill>
                <a:latin typeface="Montserrat"/>
                <a:ea typeface="Montserrat"/>
                <a:cs typeface="Montserrat"/>
                <a:sym typeface="Montserrat"/>
              </a:rPr>
              <a:t>Goal</a:t>
            </a:r>
            <a:r>
              <a:rPr lang="en" sz="1400">
                <a:solidFill>
                  <a:schemeClr val="dk1"/>
                </a:solidFill>
                <a:latin typeface="Montserrat"/>
                <a:ea typeface="Montserrat"/>
                <a:cs typeface="Montserrat"/>
                <a:sym typeface="Montserrat"/>
              </a:rPr>
              <a:t>: In this challenge, teams will build a retrieval augmented generation (RAG) system that can reliably extract insights about AI’s environmental impact across 30+ academic papers and industry reports. The system must output citation-backed answers—or explicitly indicate when the evidence is missing from the provided corpus</a:t>
            </a:r>
            <a:br>
              <a:rPr lang="en" sz="1400">
                <a:solidFill>
                  <a:schemeClr val="dk1"/>
                </a:solidFill>
                <a:latin typeface="Montserrat"/>
                <a:ea typeface="Montserrat"/>
                <a:cs typeface="Montserrat"/>
                <a:sym typeface="Montserrat"/>
              </a:rPr>
            </a:b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latin typeface="Montserrat"/>
                <a:ea typeface="Montserrat"/>
                <a:cs typeface="Montserrat"/>
                <a:sym typeface="Montserrat"/>
              </a:rPr>
              <a:t>Prerequisites</a:t>
            </a:r>
            <a:r>
              <a:rPr lang="en" sz="1400">
                <a:solidFill>
                  <a:schemeClr val="dk1"/>
                </a:solidFill>
                <a:latin typeface="Montserrat"/>
                <a:ea typeface="Montserrat"/>
                <a:cs typeface="Montserrat"/>
                <a:sym typeface="Montserrat"/>
              </a:rPr>
              <a:t>: Prior exposure to NLP and deep learning is recommended. No prior experience with large language models (LLMs), RAG, or Hugging Face is required, but you must be willing to learn! </a:t>
            </a:r>
            <a:endParaRPr sz="1400">
              <a:solidFill>
                <a:schemeClr val="dk1"/>
              </a:solidFill>
              <a:latin typeface="Montserrat"/>
              <a:ea typeface="Montserrat"/>
              <a:cs typeface="Montserrat"/>
              <a:sym typeface="Montserrat"/>
            </a:endParaRPr>
          </a:p>
        </p:txBody>
      </p:sp>
      <p:pic>
        <p:nvPicPr>
          <p:cNvPr id="143" name="Google Shape;143;p24" title="wattBot (2).png"/>
          <p:cNvPicPr preferRelativeResize="0"/>
          <p:nvPr/>
        </p:nvPicPr>
        <p:blipFill>
          <a:blip r:embed="rId5">
            <a:alphaModFix/>
          </a:blip>
          <a:stretch>
            <a:fillRect/>
          </a:stretch>
        </p:blipFill>
        <p:spPr>
          <a:xfrm>
            <a:off x="6589075" y="3285975"/>
            <a:ext cx="2288751" cy="1525850"/>
          </a:xfrm>
          <a:prstGeom prst="rect">
            <a:avLst/>
          </a:prstGeom>
          <a:noFill/>
          <a:ln>
            <a:noFill/>
          </a:ln>
        </p:spPr>
      </p:pic>
      <p:sp>
        <p:nvSpPr>
          <p:cNvPr id="144" name="Google Shape;144;p24"/>
          <p:cNvSpPr txBox="1"/>
          <p:nvPr>
            <p:ph idx="1" type="body"/>
          </p:nvPr>
        </p:nvSpPr>
        <p:spPr>
          <a:xfrm>
            <a:off x="342050" y="3255625"/>
            <a:ext cx="6187800" cy="20406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333333"/>
              </a:buClr>
              <a:buSzPts val="1400"/>
              <a:buFont typeface="Montserrat"/>
              <a:buChar char="●"/>
            </a:pPr>
            <a:r>
              <a:rPr b="1" lang="en" sz="1400">
                <a:solidFill>
                  <a:schemeClr val="dk1"/>
                </a:solidFill>
                <a:highlight>
                  <a:srgbClr val="FFFFFF"/>
                </a:highlight>
                <a:latin typeface="Montserrat"/>
                <a:ea typeface="Montserrat"/>
                <a:cs typeface="Montserrat"/>
                <a:sym typeface="Montserrat"/>
              </a:rPr>
              <a:t>Methods</a:t>
            </a:r>
            <a:r>
              <a:rPr b="1" lang="en" sz="1400">
                <a:solidFill>
                  <a:srgbClr val="333333"/>
                </a:solidFill>
                <a:highlight>
                  <a:srgbClr val="FFFFFF"/>
                </a:highlight>
                <a:latin typeface="Montserrat"/>
                <a:ea typeface="Montserrat"/>
                <a:cs typeface="Montserrat"/>
                <a:sym typeface="Montserrat"/>
              </a:rPr>
              <a:t>: </a:t>
            </a:r>
            <a:r>
              <a:rPr lang="en" sz="1400">
                <a:solidFill>
                  <a:srgbClr val="333333"/>
                </a:solidFill>
                <a:highlight>
                  <a:srgbClr val="FFFFFF"/>
                </a:highlight>
                <a:latin typeface="Montserrat"/>
                <a:ea typeface="Montserrat"/>
                <a:cs typeface="Montserrat"/>
                <a:sym typeface="Montserrat"/>
              </a:rPr>
              <a:t>RAG, LLMs, Text mining, Deep learning,</a:t>
            </a:r>
            <a:br>
              <a:rPr lang="en" sz="1400">
                <a:solidFill>
                  <a:srgbClr val="333333"/>
                </a:solidFill>
                <a:highlight>
                  <a:srgbClr val="FFFFFF"/>
                </a:highlight>
                <a:latin typeface="Montserrat"/>
                <a:ea typeface="Montserrat"/>
                <a:cs typeface="Montserrat"/>
                <a:sym typeface="Montserrat"/>
              </a:rPr>
            </a:br>
            <a:r>
              <a:rPr lang="en" sz="1400">
                <a:solidFill>
                  <a:srgbClr val="333333"/>
                </a:solidFill>
                <a:highlight>
                  <a:srgbClr val="FFFFFF"/>
                </a:highlight>
                <a:latin typeface="Montserrat"/>
                <a:ea typeface="Montserrat"/>
                <a:cs typeface="Montserrat"/>
                <a:sym typeface="Montserrat"/>
              </a:rPr>
              <a:t>Optical character recognition (optional)</a:t>
            </a:r>
            <a:br>
              <a:rPr lang="en" sz="1400">
                <a:solidFill>
                  <a:srgbClr val="333333"/>
                </a:solidFill>
                <a:highlight>
                  <a:srgbClr val="FFFFFF"/>
                </a:highlight>
                <a:latin typeface="Montserrat"/>
                <a:ea typeface="Montserrat"/>
                <a:cs typeface="Montserrat"/>
                <a:sym typeface="Montserrat"/>
              </a:rPr>
            </a:br>
            <a:endParaRPr sz="1400">
              <a:solidFill>
                <a:srgbClr val="333333"/>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rgbClr val="333333"/>
              </a:buClr>
              <a:buSzPts val="1400"/>
              <a:buFont typeface="Montserrat"/>
              <a:buChar char="●"/>
            </a:pPr>
            <a:r>
              <a:rPr b="1" lang="en" sz="1400">
                <a:solidFill>
                  <a:schemeClr val="accent5"/>
                </a:solidFill>
                <a:highlight>
                  <a:schemeClr val="lt1"/>
                </a:highlight>
                <a:uFill>
                  <a:noFill/>
                </a:uFill>
                <a:latin typeface="Montserrat"/>
                <a:ea typeface="Montserrat"/>
                <a:cs typeface="Montserrat"/>
                <a:sym typeface="Montserrat"/>
                <a:hlinkClick r:id="rId6">
                  <a:extLst>
                    <a:ext uri="{A12FA001-AC4F-418D-AE19-62706E023703}">
                      <ahyp:hlinkClr val="tx"/>
                    </a:ext>
                  </a:extLst>
                </a:hlinkClick>
              </a:rPr>
              <a:t>Resources for Getting Started</a:t>
            </a:r>
            <a:br>
              <a:rPr b="1" lang="en" sz="1400">
                <a:solidFill>
                  <a:srgbClr val="333333"/>
                </a:solidFill>
                <a:highlight>
                  <a:srgbClr val="FFFFFF"/>
                </a:highlight>
                <a:latin typeface="Montserrat"/>
                <a:ea typeface="Montserrat"/>
                <a:cs typeface="Montserrat"/>
                <a:sym typeface="Montserrat"/>
              </a:rPr>
            </a:br>
            <a:endParaRPr b="1" sz="1400">
              <a:solidFill>
                <a:srgbClr val="333333"/>
              </a:solidFill>
              <a:highlight>
                <a:srgbClr val="FFFFFF"/>
              </a:highlight>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Char char="●"/>
            </a:pPr>
            <a:r>
              <a:rPr b="1" lang="en" sz="1400">
                <a:solidFill>
                  <a:srgbClr val="333333"/>
                </a:solidFill>
                <a:highlight>
                  <a:srgbClr val="FFFFFF"/>
                </a:highlight>
                <a:latin typeface="Montserrat"/>
                <a:ea typeface="Montserrat"/>
                <a:cs typeface="Montserrat"/>
                <a:sym typeface="Montserrat"/>
              </a:rPr>
              <a:t>Organizer/Contact</a:t>
            </a:r>
            <a:r>
              <a:rPr lang="en" sz="1400">
                <a:solidFill>
                  <a:srgbClr val="333333"/>
                </a:solidFill>
                <a:highlight>
                  <a:srgbClr val="FFFFFF"/>
                </a:highlight>
                <a:latin typeface="Montserrat"/>
                <a:ea typeface="Montserrat"/>
                <a:cs typeface="Montserrat"/>
                <a:sym typeface="Montserrat"/>
              </a:rPr>
              <a:t>: Chris Endemann (</a:t>
            </a:r>
            <a:r>
              <a:rPr lang="en" sz="1400">
                <a:solidFill>
                  <a:schemeClr val="accent5"/>
                </a:solidFill>
                <a:highlight>
                  <a:srgbClr val="FFFFFF"/>
                </a:highlight>
                <a:uFill>
                  <a:noFill/>
                </a:uFill>
                <a:latin typeface="Montserrat"/>
                <a:ea typeface="Montserrat"/>
                <a:cs typeface="Montserrat"/>
                <a:sym typeface="Montserrat"/>
                <a:hlinkClick r:id="rId7">
                  <a:extLst>
                    <a:ext uri="{A12FA001-AC4F-418D-AE19-62706E023703}">
                      <ahyp:hlinkClr val="tx"/>
                    </a:ext>
                  </a:extLst>
                </a:hlinkClick>
              </a:rPr>
              <a:t>endemann@wisc.edu</a:t>
            </a:r>
            <a:r>
              <a:rPr lang="en" sz="1400">
                <a:solidFill>
                  <a:srgbClr val="333333"/>
                </a:solidFill>
                <a:highlight>
                  <a:srgbClr val="FFFFFF"/>
                </a:highlight>
                <a:latin typeface="Montserrat"/>
                <a:ea typeface="Montserrat"/>
                <a:cs typeface="Montserrat"/>
                <a:sym typeface="Montserrat"/>
              </a:rPr>
              <a:t>)</a:t>
            </a:r>
            <a:endParaRPr sz="1400">
              <a:latin typeface="Montserrat"/>
              <a:ea typeface="Montserrat"/>
              <a:cs typeface="Montserrat"/>
              <a:sym typeface="Montserrat"/>
            </a:endParaRPr>
          </a:p>
        </p:txBody>
      </p:sp>
      <p:sp>
        <p:nvSpPr>
          <p:cNvPr id="145" name="Google Shape;145;p24"/>
          <p:cNvSpPr txBox="1"/>
          <p:nvPr/>
        </p:nvSpPr>
        <p:spPr>
          <a:xfrm>
            <a:off x="5686800" y="0"/>
            <a:ext cx="3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Slides: </a:t>
            </a:r>
            <a:r>
              <a:rPr b="1" lang="en" sz="1800">
                <a:solidFill>
                  <a:schemeClr val="hlink"/>
                </a:solidFill>
                <a:uFill>
                  <a:noFill/>
                </a:uFill>
                <a:latin typeface="Montserrat"/>
                <a:ea typeface="Montserrat"/>
                <a:cs typeface="Montserrat"/>
                <a:sym typeface="Montserrat"/>
                <a:hlinkClick r:id="rId8"/>
              </a:rPr>
              <a:t>go.wisc.edu/2et35u</a:t>
            </a:r>
            <a:r>
              <a:rPr b="1" lang="en" sz="1800">
                <a:latin typeface="Montserrat"/>
                <a:ea typeface="Montserrat"/>
                <a:cs typeface="Montserrat"/>
                <a:sym typeface="Montserrat"/>
              </a:rPr>
              <a:t> </a:t>
            </a:r>
            <a:endParaRPr b="1" sz="18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